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75" r:id="rId4"/>
    <p:sldId id="346" r:id="rId5"/>
    <p:sldId id="349" r:id="rId6"/>
    <p:sldId id="350" r:id="rId7"/>
    <p:sldId id="359" r:id="rId8"/>
    <p:sldId id="351" r:id="rId9"/>
    <p:sldId id="354" r:id="rId10"/>
    <p:sldId id="353" r:id="rId11"/>
    <p:sldId id="355" r:id="rId12"/>
    <p:sldId id="362" r:id="rId13"/>
    <p:sldId id="356" r:id="rId14"/>
    <p:sldId id="358" r:id="rId15"/>
    <p:sldId id="360" r:id="rId16"/>
    <p:sldId id="361" r:id="rId17"/>
    <p:sldId id="363" r:id="rId18"/>
    <p:sldId id="366" r:id="rId19"/>
    <p:sldId id="365" r:id="rId20"/>
    <p:sldId id="293" r:id="rId21"/>
    <p:sldId id="323" r:id="rId22"/>
    <p:sldId id="273" r:id="rId23"/>
    <p:sldId id="272" r:id="rId24"/>
    <p:sldId id="309" r:id="rId25"/>
    <p:sldId id="36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PMingLiU" panose="02020500000000000000" pitchFamily="18" charset="-120"/>
      <p:regular r:id="rId36"/>
    </p:embeddedFont>
    <p:embeddedFont>
      <p:font typeface="PMingLiU" panose="02020500000000000000" pitchFamily="18" charset="-120"/>
      <p:regular r:id="rId36"/>
    </p:embeddedFont>
    <p:embeddedFont>
      <p:font typeface="Questrial" pitchFamily="2" charset="0"/>
      <p:regular r:id="rId37"/>
    </p:embeddedFont>
    <p:embeddedFont>
      <p:font typeface="SimSun" panose="02010600030101010101" pitchFamily="2" charset="-122"/>
      <p:regular r:id="rId38"/>
    </p:embeddedFont>
    <p:embeddedFont>
      <p:font typeface="SimSun" panose="02010600030101010101" pitchFamily="2" charset="-122"/>
      <p:regular r:id="rId38"/>
    </p:embeddedFont>
    <p:embeddedFont>
      <p:font typeface="Verdana" panose="020B060403050404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DDD9C3"/>
    <a:srgbClr val="000000"/>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941" autoAdjust="0"/>
  </p:normalViewPr>
  <p:slideViewPr>
    <p:cSldViewPr>
      <p:cViewPr varScale="1">
        <p:scale>
          <a:sx n="47" d="100"/>
          <a:sy n="47" d="100"/>
        </p:scale>
        <p:origin x="104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46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ja-JP" altLang="en-US" dirty="0">
                <a:latin typeface="PMingLiU" panose="02020500000000000000" pitchFamily="18" charset="-120"/>
                <a:ea typeface="PMingLiU" panose="02020500000000000000" pitchFamily="18" charset="-120"/>
                <a:cs typeface="Calibri"/>
              </a:rPr>
              <a:t>今天看的經文是，</a:t>
            </a:r>
            <a:endParaRPr lang="en-US" altLang="ja-JP"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cs typeface="Calibri"/>
              </a:rPr>
              <a:t>“塵土”的希伯來文是</a:t>
            </a:r>
            <a:r>
              <a:rPr lang="en-US" altLang="zh-CN" dirty="0" err="1">
                <a:latin typeface="PMingLiU" panose="02020500000000000000" pitchFamily="18" charset="-120"/>
                <a:ea typeface="PMingLiU" panose="02020500000000000000" pitchFamily="18" charset="-120"/>
                <a:cs typeface="Calibri"/>
              </a:rPr>
              <a:t>Adama</a:t>
            </a:r>
            <a:r>
              <a:rPr lang="zh-CN" altLang="en-US" dirty="0">
                <a:latin typeface="PMingLiU" panose="02020500000000000000" pitchFamily="18" charset="-120"/>
                <a:ea typeface="PMingLiU" panose="02020500000000000000" pitchFamily="18" charset="-120"/>
                <a:cs typeface="Calibri"/>
              </a:rPr>
              <a:t>。不是硬是要比較。因爲亞當</a:t>
            </a:r>
            <a:r>
              <a:rPr lang="en-US" altLang="zh-CN" dirty="0">
                <a:latin typeface="PMingLiU" panose="02020500000000000000" pitchFamily="18" charset="-120"/>
                <a:ea typeface="PMingLiU" panose="02020500000000000000" pitchFamily="18" charset="-120"/>
                <a:cs typeface="Calibri"/>
              </a:rPr>
              <a:t>(Adam) </a:t>
            </a:r>
            <a:r>
              <a:rPr lang="zh-CN" altLang="en-US" dirty="0">
                <a:latin typeface="PMingLiU" panose="02020500000000000000" pitchFamily="18" charset="-120"/>
                <a:ea typeface="PMingLiU" panose="02020500000000000000" pitchFamily="18" charset="-120"/>
                <a:cs typeface="Calibri"/>
              </a:rPr>
              <a:t>和 塵土</a:t>
            </a:r>
            <a:r>
              <a:rPr lang="en-US" altLang="zh-CN" dirty="0">
                <a:latin typeface="PMingLiU" panose="02020500000000000000" pitchFamily="18" charset="-120"/>
                <a:ea typeface="PMingLiU" panose="02020500000000000000" pitchFamily="18" charset="-120"/>
                <a:cs typeface="Calibri"/>
              </a:rPr>
              <a:t>(</a:t>
            </a:r>
            <a:r>
              <a:rPr lang="en-US" altLang="zh-CN" dirty="0" err="1">
                <a:latin typeface="PMingLiU" panose="02020500000000000000" pitchFamily="18" charset="-120"/>
                <a:ea typeface="PMingLiU" panose="02020500000000000000" pitchFamily="18" charset="-120"/>
                <a:cs typeface="Calibri"/>
              </a:rPr>
              <a:t>Adama</a:t>
            </a:r>
            <a:r>
              <a:rPr lang="en-US" altLang="zh-CN" dirty="0">
                <a:latin typeface="PMingLiU" panose="02020500000000000000" pitchFamily="18" charset="-120"/>
                <a:ea typeface="PMingLiU" panose="02020500000000000000" pitchFamily="18" charset="-120"/>
                <a:cs typeface="Calibri"/>
              </a:rPr>
              <a:t>)</a:t>
            </a:r>
            <a:r>
              <a:rPr lang="zh-CN" altLang="en-US" dirty="0">
                <a:latin typeface="PMingLiU" panose="02020500000000000000" pitchFamily="18" charset="-120"/>
                <a:ea typeface="PMingLiU" panose="02020500000000000000" pitchFamily="18" charset="-120"/>
                <a:cs typeface="Calibri"/>
              </a:rPr>
              <a:t>的希伯來文的字根是一樣。</a:t>
            </a: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extLst>
      <p:ext uri="{BB962C8B-B14F-4D97-AF65-F5344CB8AC3E}">
        <p14:creationId xmlns:p14="http://schemas.microsoft.com/office/powerpoint/2010/main" val="272393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000000"/>
                </a:solidFill>
                <a:effectLst/>
                <a:latin typeface="Times New Roman" panose="02020603050405020304" pitchFamily="18" charset="0"/>
                <a:ea typeface="PMingLiU" panose="02020500000000000000" pitchFamily="18" charset="-120"/>
                <a:cs typeface="Calibri"/>
              </a:rPr>
              <a:t>創世記</a:t>
            </a:r>
            <a:r>
              <a:rPr lang="en-US" altLang="zh-CN" b="0" i="0" dirty="0">
                <a:solidFill>
                  <a:srgbClr val="000000"/>
                </a:solidFill>
                <a:effectLst/>
                <a:latin typeface="Times New Roman" panose="02020603050405020304" pitchFamily="18" charset="0"/>
                <a:ea typeface="PMingLiU" panose="02020500000000000000" pitchFamily="18" charset="-120"/>
                <a:cs typeface="Calibri"/>
              </a:rPr>
              <a:t>3:19</a:t>
            </a:r>
            <a:r>
              <a:rPr lang="zh-CN" altLang="en-US" b="0" i="0" dirty="0">
                <a:solidFill>
                  <a:srgbClr val="000000"/>
                </a:solidFill>
                <a:effectLst/>
                <a:latin typeface="Times New Roman" panose="02020603050405020304" pitchFamily="18" charset="0"/>
                <a:ea typeface="PMingLiU" panose="02020500000000000000" pitchFamily="18" charset="-120"/>
                <a:cs typeface="Calibri"/>
              </a:rPr>
              <a:t>節</a:t>
            </a:r>
            <a:r>
              <a:rPr lang="zh-TW" altLang="en-US" b="0" i="0" dirty="0">
                <a:solidFill>
                  <a:srgbClr val="000000"/>
                </a:solidFill>
                <a:effectLst/>
                <a:latin typeface="Times New Roman" panose="02020603050405020304" pitchFamily="18" charset="0"/>
              </a:rPr>
              <a:t>說：「你本是塵土，仍要歸於塵土。」</a:t>
            </a:r>
            <a:r>
              <a:rPr lang="zh-CN" altLang="en-US" b="0" i="0" dirty="0">
                <a:solidFill>
                  <a:srgbClr val="000000"/>
                </a:solidFill>
                <a:effectLst/>
                <a:latin typeface="Times New Roman" panose="02020603050405020304" pitchFamily="18" charset="0"/>
              </a:rPr>
              <a:t>這是</a:t>
            </a:r>
            <a:r>
              <a:rPr lang="zh-CN" altLang="en-US" b="0" i="0" dirty="0">
                <a:solidFill>
                  <a:srgbClr val="000000"/>
                </a:solidFill>
                <a:effectLst/>
                <a:latin typeface="Times New Roman" panose="02020603050405020304" pitchFamily="18" charset="0"/>
                <a:ea typeface="PMingLiU" panose="02020500000000000000" pitchFamily="18" charset="-120"/>
                <a:cs typeface="Calibri"/>
              </a:rPr>
              <a:t>上帝在</a:t>
            </a:r>
            <a:r>
              <a:rPr lang="zh-CN" altLang="en-US" dirty="0">
                <a:latin typeface="PMingLiU" panose="02020500000000000000" pitchFamily="18" charset="-120"/>
                <a:ea typeface="PMingLiU" panose="02020500000000000000" pitchFamily="18" charset="-120"/>
                <a:cs typeface="Calibri"/>
              </a:rPr>
              <a:t>亞當</a:t>
            </a:r>
            <a:r>
              <a:rPr lang="en-US" altLang="zh-CN" dirty="0">
                <a:latin typeface="PMingLiU" panose="02020500000000000000" pitchFamily="18" charset="-120"/>
                <a:ea typeface="PMingLiU" panose="02020500000000000000" pitchFamily="18" charset="-120"/>
                <a:cs typeface="Calibri"/>
              </a:rPr>
              <a:t>/</a:t>
            </a:r>
            <a:r>
              <a:rPr lang="zh-CN" altLang="en-US" dirty="0">
                <a:latin typeface="PMingLiU" panose="02020500000000000000" pitchFamily="18" charset="-120"/>
                <a:ea typeface="PMingLiU" panose="02020500000000000000" pitchFamily="18" charset="-120"/>
                <a:cs typeface="Calibri"/>
              </a:rPr>
              <a:t>夏娃犯罪之後，說的</a:t>
            </a:r>
            <a:r>
              <a:rPr lang="zh-TW" altLang="en-US" b="0" i="0" dirty="0">
                <a:solidFill>
                  <a:srgbClr val="000000"/>
                </a:solidFill>
                <a:effectLst/>
                <a:latin typeface="Montserrat" panose="00000500000000000000" pitchFamily="2" charset="0"/>
              </a:rPr>
              <a:t>人的身體</a:t>
            </a:r>
            <a:r>
              <a:rPr lang="zh-CN" altLang="en-US" b="0" i="0" dirty="0">
                <a:solidFill>
                  <a:srgbClr val="000000"/>
                </a:solidFill>
                <a:effectLst/>
                <a:latin typeface="Montserrat" panose="00000500000000000000" pitchFamily="2" charset="0"/>
              </a:rPr>
              <a:t>從塵土而來，</a:t>
            </a:r>
            <a:r>
              <a:rPr lang="zh-TW" altLang="en-US" b="0" i="0" dirty="0">
                <a:solidFill>
                  <a:srgbClr val="000000"/>
                </a:solidFill>
                <a:effectLst/>
                <a:latin typeface="Montserrat" panose="00000500000000000000" pitchFamily="2" charset="0"/>
              </a:rPr>
              <a:t>死後被分解，又重新歸於土。</a:t>
            </a: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extLst>
      <p:ext uri="{BB962C8B-B14F-4D97-AF65-F5344CB8AC3E}">
        <p14:creationId xmlns:p14="http://schemas.microsoft.com/office/powerpoint/2010/main" val="347185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cs typeface="Calibri"/>
              </a:rPr>
              <a:t>這是大衛臨死前對所羅門王講的話。大衛在這裏也表達了人的肉體死了就是歸於塵土。這句經文裏面有一個希伯來文雖然不是</a:t>
            </a:r>
            <a:r>
              <a:rPr lang="en-US" altLang="zh-CN" dirty="0" err="1">
                <a:latin typeface="PMingLiU" panose="02020500000000000000" pitchFamily="18" charset="-120"/>
                <a:ea typeface="PMingLiU" panose="02020500000000000000" pitchFamily="18" charset="-120"/>
                <a:cs typeface="Calibri"/>
              </a:rPr>
              <a:t>Adama</a:t>
            </a:r>
            <a:r>
              <a:rPr lang="zh-CN" altLang="en-US" dirty="0">
                <a:latin typeface="PMingLiU" panose="02020500000000000000" pitchFamily="18" charset="-120"/>
                <a:ea typeface="PMingLiU" panose="02020500000000000000" pitchFamily="18" charset="-120"/>
                <a:cs typeface="Calibri"/>
              </a:rPr>
              <a:t>但也是塵土的意思。大家看得出哪個字或是詞？“世人”。</a:t>
            </a:r>
            <a:endParaRPr lang="en-US" altLang="zh-CN" dirty="0">
              <a:latin typeface="PMingLiU" panose="02020500000000000000" pitchFamily="18" charset="-120"/>
              <a:ea typeface="PMingLiU" panose="02020500000000000000" pitchFamily="18" charset="-12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cs typeface="Calibri"/>
              </a:rPr>
              <a:t>與上帝的關係使人超越塵土的價值和意義。</a:t>
            </a:r>
            <a:endParaRPr lang="en-US" altLang="zh-CN" dirty="0">
              <a:latin typeface="PMingLiU" panose="02020500000000000000" pitchFamily="18" charset="-120"/>
              <a:ea typeface="PMingLiU" panose="02020500000000000000" pitchFamily="18" charset="-12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PMingLiU" panose="02020500000000000000" pitchFamily="18" charset="-120"/>
                <a:ea typeface="PMingLiU" panose="02020500000000000000" pitchFamily="18" charset="-120"/>
              </a:rPr>
              <a:t> </a:t>
            </a:r>
            <a:r>
              <a:rPr lang="en-US" b="0" i="0" dirty="0">
                <a:solidFill>
                  <a:srgbClr val="000000"/>
                </a:solidFill>
                <a:effectLst/>
                <a:latin typeface="PMingLiU" panose="02020500000000000000" pitchFamily="18" charset="-120"/>
                <a:ea typeface="PMingLiU" panose="02020500000000000000" pitchFamily="18" charset="-120"/>
              </a:rPr>
              <a:t>“I am about to go the way of all the earth,” he said. </a:t>
            </a: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253081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cs typeface="Calibri"/>
              </a:rPr>
              <a:t>創世記</a:t>
            </a:r>
            <a:r>
              <a:rPr lang="en-US" altLang="zh-CN" dirty="0">
                <a:latin typeface="PMingLiU" panose="02020500000000000000" pitchFamily="18" charset="-120"/>
                <a:ea typeface="PMingLiU" panose="02020500000000000000" pitchFamily="18" charset="-120"/>
                <a:cs typeface="Calibri"/>
              </a:rPr>
              <a:t>2</a:t>
            </a:r>
            <a:r>
              <a:rPr lang="zh-CN" altLang="en-US" dirty="0">
                <a:latin typeface="PMingLiU" panose="02020500000000000000" pitchFamily="18" charset="-120"/>
                <a:ea typeface="PMingLiU" panose="02020500000000000000" pitchFamily="18" charset="-120"/>
                <a:cs typeface="Calibri"/>
              </a:rPr>
              <a:t>：</a:t>
            </a:r>
            <a:r>
              <a:rPr lang="en-US" altLang="zh-CN" dirty="0">
                <a:latin typeface="PMingLiU" panose="02020500000000000000" pitchFamily="18" charset="-120"/>
                <a:ea typeface="PMingLiU" panose="02020500000000000000" pitchFamily="18" charset="-120"/>
                <a:cs typeface="Calibri"/>
              </a:rPr>
              <a:t>7</a:t>
            </a:r>
            <a:r>
              <a:rPr lang="zh-CN" altLang="en-US" dirty="0">
                <a:latin typeface="PMingLiU" panose="02020500000000000000" pitchFamily="18" charset="-120"/>
                <a:ea typeface="PMingLiU" panose="02020500000000000000" pitchFamily="18" charset="-120"/>
                <a:cs typeface="Calibri"/>
              </a:rPr>
              <a:t>，説明，</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cs typeface="Calibri"/>
              </a:rPr>
              <a:t>他</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就成了有靈的活人</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，名叫亞當</a:t>
            </a:r>
            <a:r>
              <a:rPr lang="zh-CN" altLang="en-US" dirty="0">
                <a:latin typeface="PMingLiU" panose="02020500000000000000" pitchFamily="18" charset="-120"/>
                <a:ea typeface="PMingLiU" panose="02020500000000000000" pitchFamily="18" charset="-120"/>
                <a:cs typeface="Calibri"/>
              </a:rPr>
              <a:t>。有不少人認同的一個結論，人跟其它生物的分別就是人有靈，都是因爲這句話。深入瞭解這句話，發現這節經文裏“有靈”的希伯來字在很多其它經文裏面也有出現。</a:t>
            </a: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extLst>
      <p:ext uri="{BB962C8B-B14F-4D97-AF65-F5344CB8AC3E}">
        <p14:creationId xmlns:p14="http://schemas.microsoft.com/office/powerpoint/2010/main" val="3046360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latin typeface="+mn-ea"/>
                <a:ea typeface="+mn-ea"/>
              </a:rPr>
              <a:t>創世記2:19-</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n-ea"/>
                <a:ea typeface="+mn-ea"/>
              </a:rPr>
              <a:t>這句話裏面， “有靈”</a:t>
            </a:r>
            <a:r>
              <a:rPr lang="en-US" altLang="zh-CN" dirty="0">
                <a:latin typeface="+mn-ea"/>
                <a:ea typeface="+mn-ea"/>
              </a:rPr>
              <a:t> </a:t>
            </a:r>
            <a:r>
              <a:rPr lang="zh-CN" altLang="en-US" dirty="0">
                <a:latin typeface="+mn-ea"/>
                <a:ea typeface="+mn-ea"/>
              </a:rPr>
              <a:t>的希伯來文就有兩次</a:t>
            </a:r>
            <a:r>
              <a:rPr lang="en-US" altLang="zh-CN" dirty="0">
                <a:latin typeface="+mn-ea"/>
                <a:ea typeface="+mn-ea"/>
              </a:rPr>
              <a:t>(</a:t>
            </a:r>
            <a:r>
              <a:rPr lang="zh-CN" altLang="en-US" dirty="0">
                <a:latin typeface="+mn-ea"/>
                <a:ea typeface="+mn-ea"/>
              </a:rPr>
              <a:t>走獸</a:t>
            </a:r>
            <a:r>
              <a:rPr lang="en-US" altLang="zh-CN" dirty="0">
                <a:latin typeface="+mn-ea"/>
                <a:ea typeface="+mn-ea"/>
              </a:rPr>
              <a:t>+</a:t>
            </a:r>
            <a:r>
              <a:rPr lang="zh-CN" altLang="en-US" dirty="0">
                <a:latin typeface="+mn-ea"/>
                <a:ea typeface="+mn-ea"/>
              </a:rPr>
              <a:t>活</a:t>
            </a:r>
            <a:r>
              <a:rPr lang="en-US" altLang="zh-CN" dirty="0">
                <a:latin typeface="+mn-ea"/>
                <a:ea typeface="+mn-ea"/>
              </a:rPr>
              <a:t>)</a:t>
            </a:r>
            <a:r>
              <a:rPr lang="zh-CN" altLang="en-US" dirty="0">
                <a:latin typeface="+mn-ea"/>
                <a:ea typeface="+mn-ea"/>
              </a:rPr>
              <a:t>，而“有靈的活人”出現過一次</a:t>
            </a:r>
            <a:r>
              <a:rPr lang="en-US" altLang="zh-CN" dirty="0">
                <a:latin typeface="+mn-ea"/>
                <a:ea typeface="+mn-ea"/>
              </a:rPr>
              <a:t>(</a:t>
            </a:r>
            <a:r>
              <a:rPr lang="zh-CN" altLang="en-US" dirty="0">
                <a:latin typeface="+mn-ea"/>
                <a:ea typeface="+mn-ea"/>
              </a:rPr>
              <a:t>活物</a:t>
            </a:r>
            <a:r>
              <a:rPr lang="en-US" altLang="zh-CN" dirty="0">
                <a:latin typeface="+mn-ea"/>
                <a:ea typeface="+mn-ea"/>
              </a:rPr>
              <a:t>)</a:t>
            </a:r>
            <a:r>
              <a:rPr lang="zh-CN" altLang="en-US" dirty="0">
                <a:latin typeface="+mn-ea"/>
                <a:ea typeface="+mn-ea"/>
              </a:rPr>
              <a:t>。</a:t>
            </a:r>
            <a:r>
              <a:rPr lang="zh-CN" altLang="en-US" dirty="0">
                <a:latin typeface="PMingLiU" panose="02020500000000000000" pitchFamily="18" charset="-120"/>
                <a:ea typeface="PMingLiU" panose="02020500000000000000" pitchFamily="18" charset="-120"/>
                <a:cs typeface="Calibri"/>
              </a:rPr>
              <a:t>與上帝關係使人超越生物</a:t>
            </a:r>
            <a:r>
              <a:rPr lang="en-US" altLang="zh-CN" dirty="0">
                <a:latin typeface="PMingLiU" panose="02020500000000000000" pitchFamily="18" charset="-120"/>
                <a:ea typeface="PMingLiU" panose="02020500000000000000" pitchFamily="18" charset="-120"/>
                <a:cs typeface="Calibri"/>
              </a:rPr>
              <a:t>/</a:t>
            </a:r>
            <a:r>
              <a:rPr lang="zh-CN" altLang="en-US" dirty="0">
                <a:latin typeface="PMingLiU" panose="02020500000000000000" pitchFamily="18" charset="-120"/>
                <a:ea typeface="PMingLiU" panose="02020500000000000000" pitchFamily="18" charset="-120"/>
                <a:cs typeface="Calibri"/>
              </a:rPr>
              <a:t>動物</a:t>
            </a:r>
            <a:r>
              <a:rPr lang="en-US" altLang="zh-CN" dirty="0">
                <a:latin typeface="PMingLiU" panose="02020500000000000000" pitchFamily="18" charset="-120"/>
                <a:ea typeface="PMingLiU" panose="02020500000000000000" pitchFamily="18" charset="-120"/>
                <a:cs typeface="Calibri"/>
              </a:rPr>
              <a:t>/</a:t>
            </a:r>
            <a:r>
              <a:rPr lang="zh-CN" altLang="en-US" dirty="0">
                <a:latin typeface="PMingLiU" panose="02020500000000000000" pitchFamily="18" charset="-120"/>
                <a:ea typeface="PMingLiU" panose="02020500000000000000" pitchFamily="18" charset="-120"/>
                <a:cs typeface="Calibri"/>
              </a:rPr>
              <a:t>活物的價值和意義。創世記</a:t>
            </a:r>
            <a:r>
              <a:rPr lang="en-US" altLang="zh-CN" dirty="0">
                <a:latin typeface="PMingLiU" panose="02020500000000000000" pitchFamily="18" charset="-120"/>
                <a:ea typeface="PMingLiU" panose="02020500000000000000" pitchFamily="18" charset="-120"/>
                <a:cs typeface="Calibri"/>
              </a:rPr>
              <a:t>2</a:t>
            </a:r>
            <a:r>
              <a:rPr lang="zh-CN" altLang="en-US" dirty="0">
                <a:latin typeface="PMingLiU" panose="02020500000000000000" pitchFamily="18" charset="-120"/>
                <a:ea typeface="PMingLiU" panose="02020500000000000000" pitchFamily="18" charset="-120"/>
                <a:cs typeface="Calibri"/>
              </a:rPr>
              <a:t>：</a:t>
            </a:r>
            <a:r>
              <a:rPr lang="en-US" altLang="zh-CN" dirty="0">
                <a:latin typeface="PMingLiU" panose="02020500000000000000" pitchFamily="18" charset="-120"/>
                <a:ea typeface="PMingLiU" panose="02020500000000000000" pitchFamily="18" charset="-120"/>
                <a:cs typeface="Calibri"/>
              </a:rPr>
              <a:t>7</a:t>
            </a:r>
            <a:r>
              <a:rPr lang="zh-CN" altLang="en-US" dirty="0">
                <a:latin typeface="PMingLiU" panose="02020500000000000000" pitchFamily="18" charset="-120"/>
                <a:ea typeface="PMingLiU" panose="02020500000000000000" pitchFamily="18" charset="-120"/>
                <a:cs typeface="Calibri"/>
              </a:rPr>
              <a:t>，上帝</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將生氣吹在他鼻孔裡</a:t>
            </a:r>
            <a:r>
              <a:rPr lang="zh-CN" altLang="en-US" dirty="0">
                <a:latin typeface="PMingLiU" panose="02020500000000000000" pitchFamily="18" charset="-120"/>
                <a:ea typeface="PMingLiU" panose="02020500000000000000" pitchFamily="18" charset="-120"/>
                <a:cs typeface="Calibri"/>
              </a:rPr>
              <a:t>。上帝所吹</a:t>
            </a:r>
            <a:r>
              <a:rPr lang="zh-TW" altLang="en-US" b="0" i="0" dirty="0">
                <a:solidFill>
                  <a:srgbClr val="000000"/>
                </a:solidFill>
                <a:effectLst/>
                <a:latin typeface="Montserrat" panose="00000500000000000000" pitchFamily="2" charset="0"/>
              </a:rPr>
              <a:t>的</a:t>
            </a:r>
            <a:r>
              <a:rPr lang="zh-CN" altLang="en-US" b="0" i="0" dirty="0">
                <a:solidFill>
                  <a:srgbClr val="000000"/>
                </a:solidFill>
                <a:effectLst/>
                <a:latin typeface="Montserrat" panose="00000500000000000000" pitchFamily="2" charset="0"/>
              </a:rPr>
              <a:t>生氣</a:t>
            </a:r>
            <a:r>
              <a:rPr lang="zh-TW" altLang="en-US" b="0" i="0" dirty="0">
                <a:solidFill>
                  <a:srgbClr val="000000"/>
                </a:solidFill>
                <a:effectLst/>
                <a:latin typeface="Montserrat" panose="00000500000000000000" pitchFamily="2" charset="0"/>
              </a:rPr>
              <a:t>使</a:t>
            </a:r>
            <a:r>
              <a:rPr lang="zh-CN" altLang="en-US" b="0" i="0" dirty="0">
                <a:solidFill>
                  <a:srgbClr val="000000"/>
                </a:solidFill>
                <a:effectLst/>
                <a:latin typeface="Montserrat" panose="00000500000000000000" pitchFamily="2" charset="0"/>
              </a:rPr>
              <a:t>人</a:t>
            </a:r>
            <a:r>
              <a:rPr lang="zh-TW" altLang="en-US" b="0" i="0" dirty="0">
                <a:solidFill>
                  <a:srgbClr val="000000"/>
                </a:solidFill>
                <a:effectLst/>
                <a:latin typeface="Montserrat" panose="00000500000000000000" pitchFamily="2" charset="0"/>
              </a:rPr>
              <a:t>與</a:t>
            </a:r>
            <a:r>
              <a:rPr lang="zh-CN" altLang="en-US" b="0" i="0" dirty="0">
                <a:solidFill>
                  <a:srgbClr val="000000"/>
                </a:solidFill>
                <a:effectLst/>
                <a:latin typeface="Montserrat" panose="00000500000000000000" pitchFamily="2" charset="0"/>
              </a:rPr>
              <a:t>其它生物</a:t>
            </a:r>
            <a:r>
              <a:rPr lang="en-US" altLang="zh-CN" b="0" i="0" dirty="0">
                <a:solidFill>
                  <a:srgbClr val="000000"/>
                </a:solidFill>
                <a:effectLst/>
                <a:latin typeface="Montserrat" panose="00000500000000000000" pitchFamily="2" charset="0"/>
              </a:rPr>
              <a:t>/</a:t>
            </a:r>
            <a:r>
              <a:rPr lang="zh-TW" altLang="en-US" b="0" i="0" dirty="0">
                <a:solidFill>
                  <a:srgbClr val="000000"/>
                </a:solidFill>
                <a:effectLst/>
                <a:latin typeface="Montserrat" panose="00000500000000000000" pitchFamily="2" charset="0"/>
              </a:rPr>
              <a:t>動物</a:t>
            </a:r>
            <a:r>
              <a:rPr lang="en-US" altLang="zh-TW" b="0" i="0" dirty="0">
                <a:solidFill>
                  <a:srgbClr val="000000"/>
                </a:solidFill>
                <a:effectLst/>
                <a:latin typeface="Montserrat" panose="00000500000000000000" pitchFamily="2" charset="0"/>
              </a:rPr>
              <a:t>/</a:t>
            </a:r>
            <a:r>
              <a:rPr lang="zh-CN" altLang="en-US" b="0" i="0" dirty="0">
                <a:solidFill>
                  <a:srgbClr val="000000"/>
                </a:solidFill>
                <a:effectLst/>
                <a:latin typeface="Montserrat" panose="00000500000000000000" pitchFamily="2" charset="0"/>
              </a:rPr>
              <a:t>活物</a:t>
            </a:r>
            <a:r>
              <a:rPr lang="zh-TW" altLang="en-US" b="0" i="0" dirty="0">
                <a:solidFill>
                  <a:srgbClr val="000000"/>
                </a:solidFill>
                <a:effectLst/>
                <a:latin typeface="Montserrat" panose="00000500000000000000" pitchFamily="2" charset="0"/>
              </a:rPr>
              <a:t>區分出來，成為</a:t>
            </a:r>
            <a:endParaRPr lang="en-US" altLang="zh-TW"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Montserrat" panose="00000500000000000000" pitchFamily="2" charset="0"/>
              </a:rPr>
              <a:t>「有靈」的活人</a:t>
            </a:r>
            <a:endParaRPr lang="en-US" altLang="zh-TW"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Montserrat" panose="00000500000000000000" pitchFamily="2" charset="0"/>
              </a:rPr>
              <a:t>有</a:t>
            </a:r>
            <a:r>
              <a:rPr lang="zh-CN" altLang="en-US" b="0" i="0" dirty="0">
                <a:solidFill>
                  <a:srgbClr val="000000"/>
                </a:solidFill>
                <a:effectLst/>
                <a:latin typeface="Montserrat" panose="00000500000000000000" pitchFamily="2" charset="0"/>
              </a:rPr>
              <a:t>對錯</a:t>
            </a:r>
            <a:r>
              <a:rPr lang="zh-TW" altLang="en-US" b="0" i="0" dirty="0">
                <a:solidFill>
                  <a:srgbClr val="000000"/>
                </a:solidFill>
                <a:effectLst/>
                <a:latin typeface="Montserrat" panose="00000500000000000000" pitchFamily="2" charset="0"/>
              </a:rPr>
              <a:t>的觀念</a:t>
            </a:r>
            <a:endParaRPr lang="en-US" altLang="zh-TW"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000000"/>
                </a:solidFill>
                <a:effectLst/>
                <a:latin typeface="Montserrat" panose="00000500000000000000" pitchFamily="2" charset="0"/>
              </a:rPr>
              <a:t>有</a:t>
            </a:r>
            <a:r>
              <a:rPr lang="zh-TW" altLang="en-US" b="0" i="0" dirty="0">
                <a:solidFill>
                  <a:srgbClr val="000000"/>
                </a:solidFill>
                <a:effectLst/>
                <a:latin typeface="Montserrat" panose="00000500000000000000" pitchFamily="2" charset="0"/>
              </a:rPr>
              <a:t>靈性的需要</a:t>
            </a:r>
            <a:endParaRPr lang="en-US" altLang="zh-TW"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000000"/>
                </a:solidFill>
                <a:effectLst/>
                <a:latin typeface="Montserrat" panose="00000500000000000000" pitchFamily="2" charset="0"/>
              </a:rPr>
              <a:t>有</a:t>
            </a:r>
            <a:r>
              <a:rPr lang="zh-TW" altLang="en-US" b="0" i="0" dirty="0">
                <a:solidFill>
                  <a:srgbClr val="000000"/>
                </a:solidFill>
                <a:effectLst/>
                <a:latin typeface="Montserrat" panose="00000500000000000000" pitchFamily="2" charset="0"/>
              </a:rPr>
              <a:t>永生的渴望</a:t>
            </a:r>
            <a:endParaRPr lang="en-US" altLang="zh-TW"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Montserrat" panose="00000500000000000000" pitchFamily="2" charset="0"/>
              </a:rPr>
              <a:t>有敬拜的傾向</a:t>
            </a:r>
            <a:endParaRPr lang="en-US" dirty="0">
              <a:latin typeface="+mn-ea"/>
              <a:ea typeface="+mn-e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extLst>
      <p:ext uri="{BB962C8B-B14F-4D97-AF65-F5344CB8AC3E}">
        <p14:creationId xmlns:p14="http://schemas.microsoft.com/office/powerpoint/2010/main" val="3658642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n-ea"/>
                <a:ea typeface="+mn-ea"/>
              </a:rPr>
              <a:t>離開上帝越遠，人的身體越只是剩塵土；我們人的生命越是與其它生物</a:t>
            </a:r>
            <a:r>
              <a:rPr lang="en-US" altLang="zh-CN" dirty="0">
                <a:latin typeface="+mn-ea"/>
                <a:ea typeface="+mn-ea"/>
              </a:rPr>
              <a:t>/</a:t>
            </a:r>
            <a:r>
              <a:rPr lang="zh-CN" altLang="en-US" dirty="0">
                <a:latin typeface="+mn-ea"/>
                <a:ea typeface="+mn-ea"/>
              </a:rPr>
              <a:t>動物</a:t>
            </a:r>
            <a:r>
              <a:rPr lang="en-US" altLang="zh-CN" dirty="0">
                <a:latin typeface="+mn-ea"/>
                <a:ea typeface="+mn-ea"/>
              </a:rPr>
              <a:t>/</a:t>
            </a:r>
            <a:r>
              <a:rPr lang="zh-CN" altLang="en-US" dirty="0">
                <a:latin typeface="+mn-ea"/>
                <a:ea typeface="+mn-ea"/>
              </a:rPr>
              <a:t>活物沒有區別。</a:t>
            </a:r>
            <a:endParaRPr lang="en-US" altLang="zh-CN"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n-ea"/>
                <a:ea typeface="+mn-ea"/>
              </a:rPr>
              <a:t>人與上帝的關係越好，人越有上帝形象的榮耀。</a:t>
            </a:r>
            <a:endParaRPr lang="en-US" altLang="zh-TW" b="0" i="0" dirty="0">
              <a:solidFill>
                <a:srgbClr val="000000"/>
              </a:solidFill>
              <a:effectLst/>
              <a:latin typeface="Montserrat" panose="00000500000000000000" pitchFamily="2"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extLst>
      <p:ext uri="{BB962C8B-B14F-4D97-AF65-F5344CB8AC3E}">
        <p14:creationId xmlns:p14="http://schemas.microsoft.com/office/powerpoint/2010/main" val="39925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000000"/>
                </a:solidFill>
                <a:effectLst/>
                <a:latin typeface="Questrial" panose="020B0604020202020204" pitchFamily="2" charset="0"/>
              </a:rPr>
              <a:t>有人甚至說</a:t>
            </a:r>
            <a:r>
              <a:rPr lang="en-US" altLang="zh-CN" b="0" i="0" dirty="0">
                <a:solidFill>
                  <a:srgbClr val="000000"/>
                </a:solidFill>
                <a:effectLst/>
                <a:latin typeface="Questrial" panose="020B0604020202020204" pitchFamily="2" charset="0"/>
              </a:rPr>
              <a:t>Adam</a:t>
            </a:r>
            <a:r>
              <a:rPr lang="zh-CN" altLang="en-US" b="0" i="0" dirty="0">
                <a:solidFill>
                  <a:srgbClr val="000000"/>
                </a:solidFill>
                <a:effectLst/>
                <a:latin typeface="Questrial" panose="020B0604020202020204" pitchFamily="2" charset="0"/>
              </a:rPr>
              <a:t>這個字還可以通過拆字更深瞭解人與上帝的關係。</a:t>
            </a:r>
            <a:r>
              <a:rPr lang="zh-TW" altLang="en-US" b="0" i="0" dirty="0">
                <a:solidFill>
                  <a:srgbClr val="000000"/>
                </a:solidFill>
                <a:effectLst/>
                <a:latin typeface="Questrial" panose="020B0604020202020204" pitchFamily="2" charset="0"/>
              </a:rPr>
              <a:t>人，</a:t>
            </a:r>
            <a:r>
              <a:rPr lang="en-US" altLang="zh-TW" b="0" i="0" dirty="0" err="1">
                <a:solidFill>
                  <a:srgbClr val="000000"/>
                </a:solidFill>
                <a:effectLst/>
                <a:latin typeface="Questrial" panose="020B0604020202020204" pitchFamily="2" charset="0"/>
              </a:rPr>
              <a:t>א</a:t>
            </a:r>
            <a:r>
              <a:rPr lang="en-US" altLang="zh-TW" b="1" i="0" dirty="0" err="1">
                <a:solidFill>
                  <a:srgbClr val="008080"/>
                </a:solidFill>
                <a:effectLst/>
                <a:latin typeface="Questrial" panose="020B0604020202020204" pitchFamily="2" charset="0"/>
              </a:rPr>
              <a:t>דם</a:t>
            </a:r>
            <a:r>
              <a:rPr lang="zh-TW" altLang="en-US" b="0" i="0" dirty="0">
                <a:solidFill>
                  <a:srgbClr val="000000"/>
                </a:solidFill>
                <a:effectLst/>
                <a:latin typeface="Questrial" panose="020B0604020202020204" pitchFamily="2" charset="0"/>
              </a:rPr>
              <a:t> </a:t>
            </a:r>
            <a:r>
              <a:rPr lang="en-US" altLang="zh-TW" b="0" i="0" dirty="0">
                <a:solidFill>
                  <a:srgbClr val="000000"/>
                </a:solidFill>
                <a:effectLst/>
                <a:latin typeface="Questrial" panose="020B0604020202020204" pitchFamily="2" charset="0"/>
              </a:rPr>
              <a:t>(</a:t>
            </a:r>
            <a:r>
              <a:rPr lang="en-US" altLang="zh-TW" b="0" i="0" dirty="0" err="1">
                <a:solidFill>
                  <a:srgbClr val="000000"/>
                </a:solidFill>
                <a:effectLst/>
                <a:latin typeface="Questrial" panose="020B0604020202020204" pitchFamily="2" charset="0"/>
              </a:rPr>
              <a:t>adam</a:t>
            </a:r>
            <a:r>
              <a:rPr lang="en-US" altLang="zh-TW" b="0" i="0" dirty="0">
                <a:solidFill>
                  <a:srgbClr val="000000"/>
                </a:solidFill>
                <a:effectLst/>
                <a:latin typeface="Questrial" panose="020B0604020202020204" pitchFamily="2" charset="0"/>
              </a:rPr>
              <a:t>)</a:t>
            </a:r>
            <a:r>
              <a:rPr lang="zh-TW" altLang="en-US" b="0" i="0" dirty="0">
                <a:solidFill>
                  <a:srgbClr val="000000"/>
                </a:solidFill>
                <a:effectLst/>
                <a:latin typeface="Questrial" panose="020B0604020202020204" pitchFamily="2" charset="0"/>
              </a:rPr>
              <a:t>，在希伯來文中還可以拆為兩個部分來看</a:t>
            </a:r>
            <a:r>
              <a:rPr lang="zh-CN" altLang="en-US" b="0" i="0" dirty="0">
                <a:solidFill>
                  <a:srgbClr val="000000"/>
                </a:solidFill>
                <a:effectLst/>
                <a:latin typeface="Questrial" panose="020B0604020202020204" pitchFamily="2" charset="0"/>
              </a:rPr>
              <a:t>。</a:t>
            </a:r>
            <a:endParaRPr lang="en-US" altLang="zh-TW" b="0" i="0" dirty="0">
              <a:solidFill>
                <a:srgbClr val="000000"/>
              </a:solidFill>
              <a:effectLst/>
              <a:latin typeface="Montserrat" panose="00000500000000000000" pitchFamily="2"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extLst>
      <p:ext uri="{BB962C8B-B14F-4D97-AF65-F5344CB8AC3E}">
        <p14:creationId xmlns:p14="http://schemas.microsoft.com/office/powerpoint/2010/main" val="4142643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Questrial" panose="020B0604020202020204" pitchFamily="2" charset="0"/>
              </a:rPr>
              <a:t>第一個字母是</a:t>
            </a:r>
            <a:r>
              <a:rPr lang="en-US" altLang="zh-TW" b="0" i="0" dirty="0">
                <a:solidFill>
                  <a:srgbClr val="000000"/>
                </a:solidFill>
                <a:effectLst/>
                <a:latin typeface="Questrial" panose="020B0604020202020204" pitchFamily="2" charset="0"/>
              </a:rPr>
              <a:t>א</a:t>
            </a:r>
            <a:r>
              <a:rPr lang="zh-TW" altLang="en-US" b="0" i="0" dirty="0">
                <a:solidFill>
                  <a:srgbClr val="000000"/>
                </a:solidFill>
                <a:effectLst/>
                <a:latin typeface="Questrial" panose="020B0604020202020204" pitchFamily="2" charset="0"/>
              </a:rPr>
              <a:t>，也就是代表神的希伯來文字母</a:t>
            </a:r>
            <a:r>
              <a:rPr lang="zh-CN" altLang="en-US" b="0" i="0" dirty="0">
                <a:solidFill>
                  <a:srgbClr val="000000"/>
                </a:solidFill>
                <a:effectLst/>
                <a:latin typeface="Questrial" panose="020B0604020202020204" pitchFamily="2" charset="0"/>
              </a:rPr>
              <a:t>。上帝説過祂是</a:t>
            </a:r>
            <a:r>
              <a:rPr lang="en-US" altLang="zh-CN" b="0" i="0" dirty="0">
                <a:solidFill>
                  <a:srgbClr val="000000"/>
                </a:solidFill>
                <a:effectLst/>
                <a:latin typeface="Questrial" panose="020B0604020202020204" pitchFamily="2" charset="0"/>
              </a:rPr>
              <a:t>Alpha</a:t>
            </a:r>
            <a:r>
              <a:rPr lang="zh-CN" altLang="en-US" b="0" i="0" dirty="0">
                <a:solidFill>
                  <a:srgbClr val="000000"/>
                </a:solidFill>
                <a:effectLst/>
                <a:latin typeface="Questrial" panose="020B0604020202020204" pitchFamily="2" charset="0"/>
              </a:rPr>
              <a:t>。</a:t>
            </a:r>
            <a:r>
              <a:rPr lang="zh-TW" altLang="en-US" b="0" i="0" dirty="0">
                <a:solidFill>
                  <a:srgbClr val="000000"/>
                </a:solidFill>
                <a:effectLst/>
                <a:latin typeface="Questrial" panose="020B0604020202020204" pitchFamily="2" charset="0"/>
              </a:rPr>
              <a:t>因為</a:t>
            </a:r>
            <a:r>
              <a:rPr lang="zh-CN" altLang="en-US" b="0" i="0" dirty="0">
                <a:solidFill>
                  <a:srgbClr val="000000"/>
                </a:solidFill>
                <a:effectLst/>
                <a:latin typeface="Questrial" panose="020B0604020202020204" pitchFamily="2" charset="0"/>
              </a:rPr>
              <a:t>人</a:t>
            </a:r>
            <a:r>
              <a:rPr lang="zh-TW" altLang="en-US" b="0" i="0" dirty="0">
                <a:solidFill>
                  <a:srgbClr val="000000"/>
                </a:solidFill>
                <a:effectLst/>
                <a:latin typeface="Questrial" panose="020B0604020202020204" pitchFamily="2" charset="0"/>
              </a:rPr>
              <a:t>是</a:t>
            </a:r>
            <a:r>
              <a:rPr lang="zh-CN" altLang="en-US" b="0" i="0" dirty="0">
                <a:solidFill>
                  <a:srgbClr val="000000"/>
                </a:solidFill>
                <a:effectLst/>
                <a:latin typeface="Questrial" panose="020B0604020202020204" pitchFamily="2" charset="0"/>
              </a:rPr>
              <a:t>帶</a:t>
            </a:r>
            <a:r>
              <a:rPr lang="zh-TW" altLang="en-US" b="0" i="0" dirty="0">
                <a:solidFill>
                  <a:srgbClr val="000000"/>
                </a:solidFill>
                <a:effectLst/>
                <a:latin typeface="Questrial" panose="020B0604020202020204" pitchFamily="2" charset="0"/>
              </a:rPr>
              <a:t>有</a:t>
            </a:r>
            <a:r>
              <a:rPr lang="zh-CN" altLang="en-US" b="0" i="0" dirty="0">
                <a:solidFill>
                  <a:srgbClr val="000000"/>
                </a:solidFill>
                <a:effectLst/>
                <a:latin typeface="Questrial" panose="020B0604020202020204" pitchFamily="2" charset="0"/>
              </a:rPr>
              <a:t>上帝</a:t>
            </a:r>
            <a:r>
              <a:rPr lang="zh-TW" altLang="en-US" b="0" i="0" dirty="0">
                <a:solidFill>
                  <a:srgbClr val="000000"/>
                </a:solidFill>
                <a:effectLst/>
                <a:latin typeface="Questrial" panose="020B0604020202020204" pitchFamily="2" charset="0"/>
              </a:rPr>
              <a:t>的</a:t>
            </a:r>
            <a:r>
              <a:rPr lang="zh-CN" altLang="en-US" b="0" i="0" dirty="0">
                <a:solidFill>
                  <a:srgbClr val="000000"/>
                </a:solidFill>
                <a:effectLst/>
                <a:latin typeface="Questrial" panose="020B0604020202020204" pitchFamily="2" charset="0"/>
              </a:rPr>
              <a:t>樣式</a:t>
            </a:r>
            <a:r>
              <a:rPr lang="zh-TW" altLang="en-US" b="0" i="0" dirty="0">
                <a:solidFill>
                  <a:srgbClr val="000000"/>
                </a:solidFill>
                <a:effectLst/>
                <a:latin typeface="Questrial" panose="020B0604020202020204" pitchFamily="2" charset="0"/>
              </a:rPr>
              <a:t>，而另一部分則是人</a:t>
            </a:r>
            <a:r>
              <a:rPr lang="zh-CN" altLang="en-US" b="0" i="0" dirty="0">
                <a:solidFill>
                  <a:srgbClr val="000000"/>
                </a:solidFill>
                <a:effectLst/>
                <a:latin typeface="Questrial" panose="020B0604020202020204" pitchFamily="2" charset="0"/>
              </a:rPr>
              <a:t>身體</a:t>
            </a:r>
            <a:r>
              <a:rPr lang="zh-TW" altLang="en-US" b="0" i="0" dirty="0">
                <a:solidFill>
                  <a:srgbClr val="000000"/>
                </a:solidFill>
                <a:effectLst/>
                <a:latin typeface="Questrial" panose="020B0604020202020204" pitchFamily="2" charset="0"/>
              </a:rPr>
              <a:t>最重要的血，</a:t>
            </a:r>
            <a:r>
              <a:rPr lang="en-US" altLang="zh-TW" b="1" i="0" dirty="0" err="1">
                <a:solidFill>
                  <a:srgbClr val="008080"/>
                </a:solidFill>
                <a:effectLst/>
                <a:latin typeface="Questrial" panose="020B0604020202020204" pitchFamily="2" charset="0"/>
              </a:rPr>
              <a:t>דם</a:t>
            </a:r>
            <a:r>
              <a:rPr lang="zh-TW" altLang="en-US" b="1" i="0" dirty="0">
                <a:solidFill>
                  <a:srgbClr val="000000"/>
                </a:solidFill>
                <a:effectLst/>
                <a:latin typeface="Questrial" panose="020B0604020202020204" pitchFamily="2" charset="0"/>
              </a:rPr>
              <a:t> </a:t>
            </a:r>
            <a:r>
              <a:rPr lang="en-US" altLang="zh-TW" b="0" i="0" dirty="0">
                <a:solidFill>
                  <a:srgbClr val="000000"/>
                </a:solidFill>
                <a:effectLst/>
                <a:latin typeface="Questrial" panose="020B0604020202020204" pitchFamily="2" charset="0"/>
              </a:rPr>
              <a:t>(dam)</a:t>
            </a:r>
            <a:r>
              <a:rPr lang="zh-CN" altLang="en-US" b="0" i="0" dirty="0">
                <a:solidFill>
                  <a:srgbClr val="000000"/>
                </a:solidFill>
                <a:effectLst/>
                <a:latin typeface="Questrial" panose="020B0604020202020204" pitchFamily="2" charset="0"/>
              </a:rPr>
              <a:t>。</a:t>
            </a:r>
            <a:endParaRPr lang="en-US" altLang="zh-TW" b="0" i="0" dirty="0">
              <a:solidFill>
                <a:srgbClr val="000000"/>
              </a:solidFill>
              <a:effectLst/>
              <a:latin typeface="Montserrat" panose="00000500000000000000" pitchFamily="2"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extLst>
      <p:ext uri="{BB962C8B-B14F-4D97-AF65-F5344CB8AC3E}">
        <p14:creationId xmlns:p14="http://schemas.microsoft.com/office/powerpoint/2010/main" val="4251549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latin typeface="+mn-ea"/>
                <a:ea typeface="+mn-ea"/>
              </a:rPr>
              <a:t>從這個角度可以有幫忙解釋在聖經裏面流人血的罪爲什麽是這麽嚴重。因爲流另外一個人的血，就是要將他</a:t>
            </a:r>
            <a:r>
              <a:rPr lang="en-US" altLang="zh-CN" dirty="0">
                <a:latin typeface="+mn-ea"/>
                <a:ea typeface="+mn-ea"/>
              </a:rPr>
              <a:t>/</a:t>
            </a:r>
            <a:r>
              <a:rPr lang="zh-CN" altLang="en-US" dirty="0">
                <a:latin typeface="+mn-ea"/>
                <a:ea typeface="+mn-ea"/>
              </a:rPr>
              <a:t>她殺死。</a:t>
            </a:r>
            <a:endParaRPr lang="en-US" dirty="0">
              <a:latin typeface="+mn-ea"/>
              <a:ea typeface="+mn-e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extLst>
      <p:ext uri="{BB962C8B-B14F-4D97-AF65-F5344CB8AC3E}">
        <p14:creationId xmlns:p14="http://schemas.microsoft.com/office/powerpoint/2010/main" val="373093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我給大家幾分鐘的時間。</a:t>
            </a:r>
            <a:r>
              <a:rPr lang="zh-CN" altLang="en-US" b="0" i="0" dirty="0">
                <a:solidFill>
                  <a:srgbClr val="212529"/>
                </a:solidFill>
                <a:effectLst/>
                <a:latin typeface="新細明體" panose="02020500000000000000" pitchFamily="18" charset="-120"/>
                <a:ea typeface="新細明體" panose="02020500000000000000" pitchFamily="18" charset="-120"/>
              </a:rPr>
              <a:t>自己看</a:t>
            </a:r>
            <a:r>
              <a:rPr lang="zh-TW" altLang="en-US" b="0" i="0" dirty="0">
                <a:solidFill>
                  <a:srgbClr val="212529"/>
                </a:solidFill>
                <a:effectLst/>
                <a:latin typeface="新細明體" panose="02020500000000000000" pitchFamily="18" charset="-120"/>
                <a:ea typeface="新細明體" panose="02020500000000000000" pitchFamily="18" charset="-120"/>
              </a:rPr>
              <a:t>幾次</a:t>
            </a:r>
            <a:r>
              <a:rPr lang="zh-CN" altLang="en-US" dirty="0"/>
              <a:t>這三句經文裏面，看下神對你説什麽話？看下神邀請你作什麽回應？</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extLst>
      <p:ext uri="{BB962C8B-B14F-4D97-AF65-F5344CB8AC3E}">
        <p14:creationId xmlns:p14="http://schemas.microsoft.com/office/powerpoint/2010/main" val="6631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latin typeface="+mn-ea"/>
                <a:ea typeface="+mn-ea"/>
              </a:rPr>
              <a:t>創世記2:7- </a:t>
            </a:r>
          </a:p>
          <a:p>
            <a:r>
              <a:rPr lang="zh-TW" altLang="en-US" b="0" i="0" dirty="0">
                <a:solidFill>
                  <a:schemeClr val="tx1"/>
                </a:solidFill>
                <a:effectLst/>
                <a:latin typeface="PMingLiU" panose="02020500000000000000" pitchFamily="18" charset="-120"/>
                <a:ea typeface="PMingLiU" panose="02020500000000000000" pitchFamily="18" charset="-120"/>
              </a:rPr>
              <a:t>耶和華神用地上的塵土造人，將生氣吹在他鼻孔裡，</a:t>
            </a:r>
            <a:r>
              <a:rPr lang="zh-TW" altLang="en-US" sz="1200" b="0" i="0" dirty="0">
                <a:solidFill>
                  <a:schemeClr val="bg1"/>
                </a:solidFill>
                <a:effectLst/>
                <a:latin typeface="+mn-ea"/>
                <a:ea typeface="+mn-ea"/>
              </a:rPr>
              <a:t>他就成了有靈的活人，名叫亞當</a:t>
            </a:r>
            <a:r>
              <a:rPr lang="zh-CN" altLang="en-US" sz="1200" b="0" i="0" dirty="0">
                <a:solidFill>
                  <a:schemeClr val="bg1"/>
                </a:solidFill>
                <a:effectLst/>
                <a:latin typeface="+mn-ea"/>
                <a:ea typeface="+mn-ea"/>
              </a:rPr>
              <a:t>。</a:t>
            </a:r>
            <a:r>
              <a:rPr lang="zh-TW" altLang="en-US" b="0" i="0" dirty="0">
                <a:solidFill>
                  <a:srgbClr val="000000"/>
                </a:solidFill>
                <a:effectLst/>
                <a:latin typeface="Montserrat" panose="00000500000000000000" pitchFamily="2" charset="0"/>
              </a:rPr>
              <a:t>本節詳述</a:t>
            </a:r>
            <a:r>
              <a:rPr lang="en-US" altLang="zh-TW" b="0" i="0" dirty="0">
                <a:solidFill>
                  <a:srgbClr val="000000"/>
                </a:solidFill>
                <a:effectLst/>
                <a:latin typeface="Montserrat" panose="00000500000000000000" pitchFamily="2" charset="0"/>
              </a:rPr>
              <a:t>1:26</a:t>
            </a:r>
            <a:r>
              <a:rPr lang="zh-CN" altLang="en-US" b="0" i="0" dirty="0">
                <a:solidFill>
                  <a:srgbClr val="000000"/>
                </a:solidFill>
                <a:effectLst/>
                <a:latin typeface="Montserrat" panose="00000500000000000000" pitchFamily="2" charset="0"/>
              </a:rPr>
              <a:t>上帝</a:t>
            </a:r>
            <a:r>
              <a:rPr lang="zh-TW" altLang="en-US" b="0" i="0" dirty="0">
                <a:solidFill>
                  <a:srgbClr val="000000"/>
                </a:solidFill>
                <a:effectLst/>
                <a:latin typeface="Montserrat" panose="00000500000000000000" pitchFamily="2" charset="0"/>
              </a:rPr>
              <a:t>造人的情形</a:t>
            </a:r>
            <a:r>
              <a:rPr lang="zh-CN" altLang="en-US" b="0" i="0" dirty="0">
                <a:solidFill>
                  <a:srgbClr val="000000"/>
                </a:solidFill>
                <a:effectLst/>
                <a:latin typeface="Montserrat" panose="00000500000000000000" pitchFamily="2" charset="0"/>
              </a:rPr>
              <a:t>。</a:t>
            </a:r>
            <a:endParaRPr lang="en-US" altLang="zh-TW" sz="1200" b="0" i="0" dirty="0">
              <a:solidFill>
                <a:schemeClr val="bg1"/>
              </a:solidFill>
              <a:effectLst/>
              <a:latin typeface="+mn-ea"/>
              <a:ea typeface="+mn-e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2225538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extLst>
      <p:ext uri="{BB962C8B-B14F-4D97-AF65-F5344CB8AC3E}">
        <p14:creationId xmlns:p14="http://schemas.microsoft.com/office/powerpoint/2010/main" val="25348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dirty="0">
                <a:ea typeface="宋体"/>
                <a:cs typeface="Calibri"/>
              </a:rPr>
              <a:t>今天，我們要認識的是穆斯林的婦女。</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a:t>
            </a:r>
            <a:r>
              <a:rPr lang="zh-CN" altLang="en-US" b="0" i="0" dirty="0">
                <a:solidFill>
                  <a:srgbClr val="222222"/>
                </a:solidFill>
                <a:effectLst/>
                <a:latin typeface="Verdana" panose="020B0604030504040204" pitchFamily="34" charset="0"/>
              </a:rPr>
              <a:t>穆罕默德對</a:t>
            </a:r>
            <a:r>
              <a:rPr lang="zh-TW" altLang="en-US" b="0" i="0" dirty="0">
                <a:solidFill>
                  <a:srgbClr val="222222"/>
                </a:solidFill>
                <a:effectLst/>
                <a:latin typeface="Verdana" panose="020B0604030504040204" pitchFamily="34" charset="0"/>
              </a:rPr>
              <a:t>女性穆斯林</a:t>
            </a:r>
            <a:r>
              <a:rPr lang="zh-CN" altLang="en-US" b="0" i="0" dirty="0">
                <a:solidFill>
                  <a:srgbClr val="222222"/>
                </a:solidFill>
                <a:effectLst/>
                <a:latin typeface="Verdana" panose="020B0604030504040204" pitchFamily="34" charset="0"/>
              </a:rPr>
              <a:t>的教導：</a:t>
            </a:r>
            <a:endParaRPr lang="en-US" altLang="zh-CN" b="0" i="0" dirty="0">
              <a:solidFill>
                <a:srgbClr val="222222"/>
              </a:solidFill>
              <a:effectLst/>
              <a:latin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TW" b="0" i="0" dirty="0">
                <a:solidFill>
                  <a:srgbClr val="222222"/>
                </a:solidFill>
                <a:effectLst/>
                <a:latin typeface="Verdana" panose="020B0604030504040204" pitchFamily="34" charset="0"/>
              </a:rPr>
              <a:t>1. </a:t>
            </a:r>
            <a:r>
              <a:rPr lang="zh-TW" altLang="en-US" b="0" i="0" dirty="0">
                <a:solidFill>
                  <a:srgbClr val="222222"/>
                </a:solidFill>
                <a:effectLst/>
                <a:latin typeface="Verdana" panose="020B0604030504040204" pitchFamily="34" charset="0"/>
              </a:rPr>
              <a:t>要用外衣蒙著自己的身體；這樣做最容易使人認識她們，而不受侵犯</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33</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59)</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TW" b="0" i="0" dirty="0">
                <a:solidFill>
                  <a:srgbClr val="222222"/>
                </a:solidFill>
                <a:effectLst/>
                <a:latin typeface="Verdana" panose="020B0604030504040204" pitchFamily="34" charset="0"/>
              </a:rPr>
              <a:t>2. </a:t>
            </a:r>
            <a:r>
              <a:rPr lang="zh-TW" altLang="en-US" b="0" i="0" dirty="0">
                <a:solidFill>
                  <a:srgbClr val="222222"/>
                </a:solidFill>
                <a:effectLst/>
                <a:latin typeface="Verdana" panose="020B0604030504040204" pitchFamily="34" charset="0"/>
              </a:rPr>
              <a:t>要降低視線，遮蔽下身，莫露出首飾，除非自然露出的，叫她們用面紗遮住胸瞠，莫露出首飾，除非對她們的丈夫，父親，丈夫的父親，兒子，丈夫的兒子，兄弟，弟兄的兒子，姐妹的兒子，女僕，奴婢，無性慾的男僕，不懂婦女之事的兒童；叫她們不要用力踏足，使人得知她們所隱藏的首飾</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24</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31)</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3. </a:t>
            </a:r>
            <a:r>
              <a:rPr lang="zh-TW" altLang="en-US" b="0" i="0" dirty="0">
                <a:solidFill>
                  <a:srgbClr val="222222"/>
                </a:solidFill>
                <a:effectLst/>
                <a:latin typeface="Verdana" panose="020B0604030504040204" pitchFamily="34" charset="0"/>
              </a:rPr>
              <a:t>男人比婦女更優越</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4</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34)</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4. </a:t>
            </a:r>
            <a:r>
              <a:rPr lang="zh-TW" altLang="en-US" b="0" i="0" dirty="0">
                <a:solidFill>
                  <a:srgbClr val="222222"/>
                </a:solidFill>
                <a:effectLst/>
                <a:latin typeface="Verdana" panose="020B0604030504040204" pitchFamily="34" charset="0"/>
              </a:rPr>
              <a:t>女人在智力上及信仰上比男人不足</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布哈里聖訓</a:t>
            </a:r>
            <a:r>
              <a:rPr lang="en-US" altLang="zh-TW" b="0" i="0" dirty="0">
                <a:solidFill>
                  <a:srgbClr val="222222"/>
                </a:solidFill>
                <a:effectLst/>
                <a:latin typeface="Verdana" panose="020B0604030504040204" pitchFamily="34" charset="0"/>
              </a:rPr>
              <a:t>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6</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301)</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5. </a:t>
            </a:r>
            <a:r>
              <a:rPr lang="zh-TW" altLang="en-US" b="0" i="0" dirty="0">
                <a:solidFill>
                  <a:srgbClr val="222222"/>
                </a:solidFill>
                <a:effectLst/>
                <a:latin typeface="Verdana" panose="020B0604030504040204" pitchFamily="34" charset="0"/>
              </a:rPr>
              <a:t>男人的權利，比女人高一級</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2</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228)</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6. </a:t>
            </a:r>
            <a:r>
              <a:rPr lang="zh-TW" altLang="en-US" b="0" i="0" dirty="0">
                <a:solidFill>
                  <a:srgbClr val="222222"/>
                </a:solidFill>
                <a:effectLst/>
                <a:latin typeface="Verdana" panose="020B0604030504040204" pitchFamily="34" charset="0"/>
              </a:rPr>
              <a:t>若以血錢</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因誤死或意外造成他人死亡時，殺人者要付給死者家屬的賠償金</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，繼承權或在法院作證的地位來說，女人只有男人一半的價值</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參考</a:t>
            </a:r>
            <a:r>
              <a:rPr lang="en-US" altLang="zh-TW" b="0" i="0" dirty="0">
                <a:solidFill>
                  <a:srgbClr val="222222"/>
                </a:solidFill>
                <a:effectLst/>
                <a:latin typeface="Verdana" panose="020B0604030504040204" pitchFamily="34" charset="0"/>
              </a:rPr>
              <a:t>6)</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7. </a:t>
            </a:r>
            <a:r>
              <a:rPr lang="zh-TW" altLang="en-US" b="0" i="0" dirty="0">
                <a:solidFill>
                  <a:srgbClr val="222222"/>
                </a:solidFill>
                <a:effectLst/>
                <a:latin typeface="Verdana" panose="020B0604030504040204" pitchFamily="34" charset="0"/>
              </a:rPr>
              <a:t>一個男人的作證等於兩個女人的作證</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2</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282)</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8. </a:t>
            </a:r>
            <a:r>
              <a:rPr lang="zh-TW" altLang="en-US" b="0" i="0" dirty="0">
                <a:solidFill>
                  <a:srgbClr val="222222"/>
                </a:solidFill>
                <a:effectLst/>
                <a:latin typeface="Verdana" panose="020B0604030504040204" pitchFamily="34" charset="0"/>
              </a:rPr>
              <a:t>在繼承遺產的律例上，一個男子，得兩個女子的分子</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古蘭經</a:t>
            </a:r>
            <a:r>
              <a:rPr lang="en-US" altLang="zh-TW" b="0" i="0" dirty="0">
                <a:solidFill>
                  <a:srgbClr val="222222"/>
                </a:solidFill>
                <a:effectLst/>
                <a:latin typeface="Verdana" panose="020B0604030504040204" pitchFamily="34" charset="0"/>
              </a:rPr>
              <a:t>4</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176)</a:t>
            </a:r>
          </a:p>
          <a:p>
            <a:pPr algn="l" fontAlgn="base">
              <a:buFont typeface="Arial" panose="020B0604020202020204" pitchFamily="34" charset="0"/>
              <a:buNone/>
            </a:pPr>
            <a:r>
              <a:rPr lang="en-US" altLang="zh-TW" b="0" i="0" dirty="0">
                <a:solidFill>
                  <a:srgbClr val="222222"/>
                </a:solidFill>
                <a:effectLst/>
                <a:latin typeface="Verdana" panose="020B0604030504040204" pitchFamily="34" charset="0"/>
              </a:rPr>
              <a:t>9. </a:t>
            </a:r>
            <a:r>
              <a:rPr lang="zh-TW" altLang="en-US" b="0" i="0" dirty="0">
                <a:solidFill>
                  <a:srgbClr val="222222"/>
                </a:solidFill>
                <a:effectLst/>
                <a:latin typeface="Verdana" panose="020B0604030504040204" pitchFamily="34" charset="0"/>
              </a:rPr>
              <a:t>穆罕默德說火獄大部份居民是女人</a:t>
            </a:r>
            <a:r>
              <a:rPr lang="en-US" altLang="zh-TW" b="0" i="0" dirty="0">
                <a:solidFill>
                  <a:srgbClr val="222222"/>
                </a:solidFill>
                <a:effectLst/>
                <a:latin typeface="Verdana" panose="020B0604030504040204" pitchFamily="34" charset="0"/>
              </a:rPr>
              <a:t>(</a:t>
            </a:r>
            <a:r>
              <a:rPr lang="zh-TW" altLang="en-US" b="0" i="0" dirty="0">
                <a:solidFill>
                  <a:srgbClr val="222222"/>
                </a:solidFill>
                <a:effectLst/>
                <a:latin typeface="Verdana" panose="020B0604030504040204" pitchFamily="34" charset="0"/>
              </a:rPr>
              <a:t>布哈里聖訓</a:t>
            </a:r>
            <a:r>
              <a:rPr lang="en-US" altLang="zh-TW" b="0" i="0" dirty="0">
                <a:solidFill>
                  <a:srgbClr val="222222"/>
                </a:solidFill>
                <a:effectLst/>
                <a:latin typeface="Verdana" panose="020B0604030504040204" pitchFamily="34" charset="0"/>
              </a:rPr>
              <a:t>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2</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28</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6</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301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2</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18</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161</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7</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62</a:t>
            </a:r>
            <a:r>
              <a:rPr lang="zh-TW" altLang="en-US" b="0" i="0" dirty="0">
                <a:solidFill>
                  <a:srgbClr val="222222"/>
                </a:solidFill>
                <a:effectLst/>
                <a:latin typeface="Verdana" panose="020B0604030504040204" pitchFamily="34" charset="0"/>
              </a:rPr>
              <a:t>：</a:t>
            </a:r>
            <a:r>
              <a:rPr lang="en-US" altLang="zh-TW" b="0" i="0" dirty="0">
                <a:solidFill>
                  <a:srgbClr val="222222"/>
                </a:solidFill>
                <a:effectLst/>
                <a:latin typeface="Verdana" panose="020B0604030504040204" pitchFamily="34" charset="0"/>
              </a:rPr>
              <a:t>124</a:t>
            </a:r>
            <a:r>
              <a:rPr lang="zh-TW" altLang="en-US" b="0" i="0" dirty="0">
                <a:solidFill>
                  <a:srgbClr val="222222"/>
                </a:solidFill>
                <a:effectLst/>
                <a:latin typeface="Verdana" panose="020B0604030504040204" pitchFamily="34" charset="0"/>
              </a:rPr>
              <a:t>至</a:t>
            </a:r>
            <a:r>
              <a:rPr lang="en-US" altLang="zh-TW" b="0" i="0">
                <a:solidFill>
                  <a:srgbClr val="222222"/>
                </a:solidFill>
                <a:effectLst/>
                <a:latin typeface="Verdana" panose="020B0604030504040204" pitchFamily="34" charset="0"/>
              </a:rPr>
              <a:t>126)</a:t>
            </a:r>
            <a:endParaRPr lang="en-US" altLang="zh-TW" b="0" i="0" dirty="0">
              <a:solidFill>
                <a:srgbClr val="222222"/>
              </a:solidFill>
              <a:effectLst/>
              <a:latin typeface="Verdana" panose="020B060403050404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extLst>
      <p:ext uri="{BB962C8B-B14F-4D97-AF65-F5344CB8AC3E}">
        <p14:creationId xmlns:p14="http://schemas.microsoft.com/office/powerpoint/2010/main" val="4177695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extLst>
      <p:ext uri="{BB962C8B-B14F-4D97-AF65-F5344CB8AC3E}">
        <p14:creationId xmlns:p14="http://schemas.microsoft.com/office/powerpoint/2010/main" val="145075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rPr>
              <a:t>亞當的希伯來字是</a:t>
            </a: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。在聖經舊約裏面一共出現過</a:t>
            </a:r>
            <a:r>
              <a:rPr lang="en-US" altLang="zh-CN" dirty="0">
                <a:latin typeface="PMingLiU" panose="02020500000000000000" pitchFamily="18" charset="-120"/>
                <a:ea typeface="PMingLiU" panose="02020500000000000000" pitchFamily="18" charset="-120"/>
              </a:rPr>
              <a:t>552</a:t>
            </a:r>
            <a:r>
              <a:rPr lang="zh-CN" altLang="en-US" dirty="0">
                <a:latin typeface="PMingLiU" panose="02020500000000000000" pitchFamily="18" charset="-120"/>
                <a:ea typeface="PMingLiU" panose="02020500000000000000" pitchFamily="18" charset="-120"/>
              </a:rPr>
              <a:t>次，但被翻譯成</a:t>
            </a:r>
            <a:r>
              <a:rPr lang="en-US" altLang="zh-CN" dirty="0">
                <a:latin typeface="PMingLiU" panose="02020500000000000000" pitchFamily="18" charset="-120"/>
                <a:ea typeface="PMingLiU" panose="02020500000000000000" pitchFamily="18" charset="-120"/>
              </a:rPr>
              <a:t>”</a:t>
            </a:r>
            <a:r>
              <a:rPr lang="zh-CN" altLang="en-US" dirty="0">
                <a:latin typeface="PMingLiU" panose="02020500000000000000" pitchFamily="18" charset="-120"/>
                <a:ea typeface="PMingLiU" panose="02020500000000000000" pitchFamily="18" charset="-120"/>
              </a:rPr>
              <a:t>亞當</a:t>
            </a:r>
            <a:r>
              <a:rPr lang="en-US" altLang="zh-CN" dirty="0">
                <a:latin typeface="PMingLiU" panose="02020500000000000000" pitchFamily="18" charset="-120"/>
                <a:ea typeface="PMingLiU" panose="02020500000000000000" pitchFamily="18" charset="-120"/>
              </a:rPr>
              <a:t>”</a:t>
            </a:r>
            <a:r>
              <a:rPr lang="zh-CN" altLang="en-US" dirty="0">
                <a:latin typeface="PMingLiU" panose="02020500000000000000" pitchFamily="18" charset="-120"/>
                <a:ea typeface="PMingLiU" panose="02020500000000000000" pitchFamily="18" charset="-120"/>
              </a:rPr>
              <a:t>在聖經舊約裏面只出現在</a:t>
            </a:r>
            <a:r>
              <a:rPr lang="en-US" altLang="zh-CN" dirty="0">
                <a:latin typeface="PMingLiU" panose="02020500000000000000" pitchFamily="18" charset="-120"/>
                <a:ea typeface="PMingLiU" panose="02020500000000000000" pitchFamily="18" charset="-120"/>
              </a:rPr>
              <a:t>13</a:t>
            </a:r>
            <a:r>
              <a:rPr lang="zh-CN" altLang="en-US" dirty="0">
                <a:latin typeface="PMingLiU" panose="02020500000000000000" pitchFamily="18" charset="-120"/>
                <a:ea typeface="PMingLiU" panose="02020500000000000000" pitchFamily="18" charset="-120"/>
              </a:rPr>
              <a:t>次。</a:t>
            </a:r>
            <a:r>
              <a:rPr lang="zh-CN" altLang="en-US" b="0" dirty="0">
                <a:solidFill>
                  <a:schemeClr val="tx1"/>
                </a:solidFill>
                <a:latin typeface="PMingLiU" panose="02020500000000000000" pitchFamily="18" charset="-120"/>
                <a:ea typeface="PMingLiU" panose="02020500000000000000" pitchFamily="18" charset="-120"/>
              </a:rPr>
              <a:t>這些經文是：</a:t>
            </a:r>
            <a:endParaRPr lang="en-US" altLang="zh-CN" b="0" dirty="0">
              <a:solidFill>
                <a:schemeClr val="tx1"/>
              </a:solidFill>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34798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t>從這些經文裏面看到，</a:t>
            </a:r>
            <a:r>
              <a:rPr lang="zh-TW" altLang="en-US" b="0" i="0" dirty="0">
                <a:solidFill>
                  <a:srgbClr val="000000"/>
                </a:solidFill>
                <a:effectLst/>
                <a:latin typeface="Times New Roman" panose="02020603050405020304" pitchFamily="18" charset="0"/>
              </a:rPr>
              <a:t>亞當是</a:t>
            </a:r>
            <a:r>
              <a:rPr lang="zh-CN" altLang="en-US" b="0" i="0" dirty="0">
                <a:solidFill>
                  <a:srgbClr val="000000"/>
                </a:solidFill>
                <a:effectLst/>
                <a:latin typeface="Times New Roman" panose="02020603050405020304" pitchFamily="18" charset="0"/>
              </a:rPr>
              <a:t>人類歷史</a:t>
            </a:r>
            <a:r>
              <a:rPr lang="zh-TW" altLang="en-US" b="0" i="0" dirty="0">
                <a:solidFill>
                  <a:srgbClr val="000000"/>
                </a:solidFill>
                <a:effectLst/>
                <a:latin typeface="Times New Roman" panose="02020603050405020304" pitchFamily="18" charset="0"/>
              </a:rPr>
              <a:t>第一個人</a:t>
            </a:r>
            <a:r>
              <a:rPr lang="zh-CN" altLang="en-US" b="0" i="0" dirty="0">
                <a:solidFill>
                  <a:srgbClr val="000000"/>
                </a:solidFill>
                <a:effectLst/>
                <a:latin typeface="Times New Roman" panose="02020603050405020304" pitchFamily="18" charset="0"/>
              </a:rPr>
              <a:t>也是第一個人名字</a:t>
            </a:r>
            <a:r>
              <a:rPr lang="zh-TW" altLang="en-US" b="0" i="0" dirty="0">
                <a:solidFill>
                  <a:srgbClr val="000000"/>
                </a:solidFill>
                <a:effectLst/>
                <a:latin typeface="Times New Roman" panose="02020603050405020304" pitchFamily="18" charset="0"/>
              </a:rPr>
              <a:t>。</a:t>
            </a:r>
            <a:r>
              <a:rPr lang="en-US" altLang="zh-CN" b="0" i="0" dirty="0">
                <a:solidFill>
                  <a:srgbClr val="000000"/>
                </a:solidFill>
                <a:effectLst/>
                <a:latin typeface="Times New Roman" panose="02020603050405020304" pitchFamily="18" charset="0"/>
              </a:rPr>
              <a:t>Adam</a:t>
            </a:r>
            <a:r>
              <a:rPr lang="zh-CN" altLang="en-US" b="0" i="0" dirty="0">
                <a:solidFill>
                  <a:srgbClr val="000000"/>
                </a:solidFill>
                <a:effectLst/>
                <a:latin typeface="Times New Roman" panose="02020603050405020304" pitchFamily="18" charset="0"/>
              </a:rPr>
              <a:t>這個希伯來字除了是一個名字，還有其它意思。</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174695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大家知道</a:t>
            </a:r>
            <a:r>
              <a:rPr lang="en-US" altLang="zh-CN" sz="1200" b="0" i="0" dirty="0">
                <a:solidFill>
                  <a:schemeClr val="bg1">
                    <a:lumMod val="95000"/>
                  </a:schemeClr>
                </a:solidFill>
                <a:effectLst/>
                <a:latin typeface="PMingLiU" panose="02020500000000000000" pitchFamily="18" charset="-120"/>
                <a:ea typeface="PMingLiU" panose="02020500000000000000" pitchFamily="18" charset="-120"/>
              </a:rPr>
              <a:t>Adam</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被翻譯成什麽嗎？“人”。</a:t>
            </a:r>
            <a:r>
              <a:rPr lang="zh-TW" altLang="en-US" dirty="0">
                <a:latin typeface="PMingLiU" panose="02020500000000000000" pitchFamily="18" charset="-120"/>
                <a:ea typeface="PMingLiU" panose="02020500000000000000" pitchFamily="18" charset="-120"/>
              </a:rPr>
              <a:t>人和亞當在希伯來文裡</a:t>
            </a:r>
            <a:r>
              <a:rPr lang="zh-CN" altLang="en-US" dirty="0">
                <a:latin typeface="PMingLiU" panose="02020500000000000000" pitchFamily="18" charset="-120"/>
                <a:ea typeface="PMingLiU" panose="02020500000000000000" pitchFamily="18" charset="-120"/>
              </a:rPr>
              <a:t>是同一個字。聖經裏面講到人</a:t>
            </a:r>
            <a:r>
              <a:rPr lang="en-US" altLang="zh-CN" dirty="0">
                <a:latin typeface="PMingLiU" panose="02020500000000000000" pitchFamily="18" charset="-120"/>
                <a:ea typeface="PMingLiU" panose="02020500000000000000" pitchFamily="18" charset="-120"/>
              </a:rPr>
              <a:t>/</a:t>
            </a:r>
            <a:r>
              <a:rPr lang="zh-CN" altLang="en-US" dirty="0">
                <a:latin typeface="PMingLiU" panose="02020500000000000000" pitchFamily="18" charset="-120"/>
                <a:ea typeface="PMingLiU" panose="02020500000000000000" pitchFamily="18" charset="-120"/>
              </a:rPr>
              <a:t>世人的時候有很多次都是用</a:t>
            </a: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這個希伯來字。</a:t>
            </a: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在聖經舊約裏面被翻譯成“人”有</a:t>
            </a:r>
            <a:r>
              <a:rPr lang="en-US" altLang="zh-CN" dirty="0">
                <a:latin typeface="PMingLiU" panose="02020500000000000000" pitchFamily="18" charset="-120"/>
                <a:ea typeface="PMingLiU" panose="02020500000000000000" pitchFamily="18" charset="-120"/>
              </a:rPr>
              <a:t>408</a:t>
            </a:r>
            <a:r>
              <a:rPr lang="zh-CN" altLang="en-US" dirty="0">
                <a:latin typeface="PMingLiU" panose="02020500000000000000" pitchFamily="18" charset="-120"/>
                <a:ea typeface="PMingLiU" panose="02020500000000000000" pitchFamily="18" charset="-120"/>
              </a:rPr>
              <a:t>次；</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這裏的“那人”就是翻譯自</a:t>
            </a:r>
            <a:r>
              <a:rPr lang="en-US" altLang="zh-CN" sz="1200" b="0" i="0" dirty="0">
                <a:solidFill>
                  <a:schemeClr val="bg1">
                    <a:lumMod val="95000"/>
                  </a:schemeClr>
                </a:solidFill>
                <a:effectLst/>
                <a:latin typeface="PMingLiU" panose="02020500000000000000" pitchFamily="18" charset="-120"/>
                <a:ea typeface="PMingLiU" panose="02020500000000000000" pitchFamily="18" charset="-120"/>
              </a:rPr>
              <a:t>Adam</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179976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rPr>
              <a:t>這裏也有</a:t>
            </a: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出現。</a:t>
            </a:r>
            <a:endParaRPr lang="en-US" altLang="zh-CN" sz="1200" b="0" i="0" dirty="0">
              <a:solidFill>
                <a:schemeClr val="bg1">
                  <a:lumMod val="95000"/>
                </a:schemeClr>
              </a:solidFill>
              <a:effectLst/>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世人：</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民</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16</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29] </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這些人</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a:t>
            </a:r>
            <a:r>
              <a:rPr lang="zh-CN" altLang="en-US" sz="1200" b="0" i="0" dirty="0">
                <a:solidFill>
                  <a:schemeClr val="bg1">
                    <a:lumMod val="95000"/>
                  </a:schemeClr>
                </a:solidFill>
                <a:effectLst/>
                <a:latin typeface="PMingLiU" panose="02020500000000000000" pitchFamily="18" charset="-120"/>
                <a:ea typeface="PMingLiU" panose="02020500000000000000" pitchFamily="18" charset="-120"/>
              </a:rPr>
              <a:t>不是</a:t>
            </a:r>
            <a:r>
              <a:rPr lang="en-US" altLang="zh-CN" sz="1200" b="0" i="0" dirty="0">
                <a:solidFill>
                  <a:schemeClr val="bg1">
                    <a:lumMod val="95000"/>
                  </a:schemeClr>
                </a:solidFill>
                <a:effectLst/>
                <a:latin typeface="PMingLiU" panose="02020500000000000000" pitchFamily="18" charset="-120"/>
                <a:ea typeface="PMingLiU" panose="02020500000000000000" pitchFamily="18" charset="-120"/>
              </a:rPr>
              <a:t>Adam</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死，若與世人</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(Adam)</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無異，或是他們所遭的，與世人</a:t>
            </a:r>
            <a:r>
              <a:rPr lang="en-US" altLang="zh-TW" sz="1200" b="0" i="0" dirty="0">
                <a:solidFill>
                  <a:schemeClr val="bg1">
                    <a:lumMod val="95000"/>
                  </a:schemeClr>
                </a:solidFill>
                <a:effectLst/>
                <a:latin typeface="PMingLiU" panose="02020500000000000000" pitchFamily="18" charset="-120"/>
                <a:ea typeface="PMingLiU" panose="02020500000000000000" pitchFamily="18" charset="-120"/>
              </a:rPr>
              <a:t>(Adam)</a:t>
            </a:r>
            <a:r>
              <a:rPr lang="zh-TW" altLang="en-US" sz="1200" b="0" i="0" dirty="0">
                <a:solidFill>
                  <a:schemeClr val="bg1">
                    <a:lumMod val="95000"/>
                  </a:schemeClr>
                </a:solidFill>
                <a:effectLst/>
                <a:latin typeface="PMingLiU" panose="02020500000000000000" pitchFamily="18" charset="-120"/>
                <a:ea typeface="PMingLiU" panose="02020500000000000000" pitchFamily="18" charset="-120"/>
              </a:rPr>
              <a:t>相同，就不是耶和華打發我來的。</a:t>
            </a:r>
            <a:endParaRPr lang="en-US" altLang="zh-TW" sz="1200" b="0" i="0" dirty="0">
              <a:solidFill>
                <a:schemeClr val="bg1">
                  <a:lumMod val="95000"/>
                </a:schemeClr>
              </a:solidFill>
              <a:effectLst/>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被翻譯成</a:t>
            </a:r>
            <a:r>
              <a:rPr lang="en-US" altLang="zh-CN" dirty="0">
                <a:latin typeface="PMingLiU" panose="02020500000000000000" pitchFamily="18" charset="-120"/>
                <a:ea typeface="PMingLiU" panose="02020500000000000000" pitchFamily="18" charset="-120"/>
              </a:rPr>
              <a:t>”</a:t>
            </a:r>
            <a:r>
              <a:rPr lang="zh-CN" altLang="en-US" dirty="0">
                <a:latin typeface="PMingLiU" panose="02020500000000000000" pitchFamily="18" charset="-120"/>
                <a:ea typeface="PMingLiU" panose="02020500000000000000" pitchFamily="18" charset="-120"/>
              </a:rPr>
              <a:t>世人</a:t>
            </a:r>
            <a:r>
              <a:rPr lang="en-US" altLang="zh-CN" dirty="0">
                <a:latin typeface="PMingLiU" panose="02020500000000000000" pitchFamily="18" charset="-120"/>
                <a:ea typeface="PMingLiU" panose="02020500000000000000" pitchFamily="18" charset="-120"/>
              </a:rPr>
              <a:t>”+</a:t>
            </a:r>
            <a:r>
              <a:rPr lang="zh-CN" altLang="en-US" dirty="0">
                <a:latin typeface="PMingLiU" panose="02020500000000000000" pitchFamily="18" charset="-120"/>
                <a:ea typeface="PMingLiU" panose="02020500000000000000" pitchFamily="18" charset="-120"/>
              </a:rPr>
              <a:t>“人”就超過</a:t>
            </a:r>
            <a:r>
              <a:rPr lang="en-US" altLang="zh-CN" dirty="0">
                <a:latin typeface="PMingLiU" panose="02020500000000000000" pitchFamily="18" charset="-120"/>
                <a:ea typeface="PMingLiU" panose="02020500000000000000" pitchFamily="18" charset="-120"/>
              </a:rPr>
              <a:t>500</a:t>
            </a:r>
            <a:r>
              <a:rPr lang="zh-CN" altLang="en-US" dirty="0">
                <a:latin typeface="PMingLiU" panose="02020500000000000000" pitchFamily="18" charset="-120"/>
                <a:ea typeface="PMingLiU" panose="02020500000000000000" pitchFamily="18" charset="-120"/>
              </a:rPr>
              <a:t>次。</a:t>
            </a:r>
            <a:endParaRPr lang="zh-CN" altLang="en-US" sz="12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351897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PMingLiU" panose="02020500000000000000" pitchFamily="18" charset="-120"/>
                <a:ea typeface="PMingLiU" panose="02020500000000000000" pitchFamily="18" charset="-120"/>
              </a:rPr>
              <a:t>Adam</a:t>
            </a:r>
            <a:r>
              <a:rPr lang="zh-CN" altLang="en-US" dirty="0">
                <a:latin typeface="PMingLiU" panose="02020500000000000000" pitchFamily="18" charset="-120"/>
                <a:ea typeface="PMingLiU" panose="02020500000000000000" pitchFamily="18" charset="-120"/>
              </a:rPr>
              <a:t>不只是一個人名，這個字也是指人的祖先亞當，人，和世人。</a:t>
            </a:r>
            <a:r>
              <a:rPr lang="zh-TW" altLang="en-US" b="0" i="0" dirty="0">
                <a:solidFill>
                  <a:srgbClr val="000000"/>
                </a:solidFill>
                <a:effectLst/>
                <a:latin typeface="Times New Roman" panose="02020603050405020304" pitchFamily="18" charset="0"/>
              </a:rPr>
              <a:t>要知道人</a:t>
            </a:r>
            <a:r>
              <a:rPr lang="en-US" altLang="zh-TW" b="0" i="0" dirty="0">
                <a:solidFill>
                  <a:srgbClr val="000000"/>
                </a:solidFill>
                <a:effectLst/>
                <a:latin typeface="Times New Roman" panose="02020603050405020304" pitchFamily="18" charset="0"/>
              </a:rPr>
              <a:t>(Adam)</a:t>
            </a:r>
            <a:r>
              <a:rPr lang="zh-TW" altLang="en-US" b="0" i="0" dirty="0">
                <a:solidFill>
                  <a:srgbClr val="000000"/>
                </a:solidFill>
                <a:effectLst/>
                <a:latin typeface="Times New Roman" panose="02020603050405020304" pitchFamily="18" charset="0"/>
              </a:rPr>
              <a:t>怎樣在神前蒙恩，要看</a:t>
            </a:r>
            <a:r>
              <a:rPr lang="zh-CN" altLang="en-US" b="0" i="0" dirty="0">
                <a:solidFill>
                  <a:srgbClr val="000000"/>
                </a:solidFill>
                <a:effectLst/>
                <a:latin typeface="Times New Roman" panose="02020603050405020304" pitchFamily="18" charset="0"/>
              </a:rPr>
              <a:t>第一個</a:t>
            </a:r>
            <a:r>
              <a:rPr lang="zh-TW" altLang="en-US" b="0" i="0" dirty="0">
                <a:solidFill>
                  <a:srgbClr val="000000"/>
                </a:solidFill>
                <a:effectLst/>
                <a:latin typeface="Times New Roman" panose="02020603050405020304" pitchFamily="18" charset="0"/>
              </a:rPr>
              <a:t>亞當</a:t>
            </a:r>
            <a:r>
              <a:rPr lang="zh-CN" altLang="en-US" b="0" i="0" dirty="0">
                <a:solidFill>
                  <a:srgbClr val="000000"/>
                </a:solidFill>
                <a:effectLst/>
                <a:latin typeface="Times New Roman" panose="02020603050405020304" pitchFamily="18" charset="0"/>
              </a:rPr>
              <a:t>，當然更加要看第二個亞當，耶穌；</a:t>
            </a:r>
            <a:r>
              <a:rPr lang="zh-TW" altLang="en-US" b="0" i="0" dirty="0">
                <a:solidFill>
                  <a:srgbClr val="000000"/>
                </a:solidFill>
                <a:effectLst/>
                <a:latin typeface="Times New Roman" panose="02020603050405020304" pitchFamily="18" charset="0"/>
              </a:rPr>
              <a:t>要知道人</a:t>
            </a:r>
            <a:r>
              <a:rPr lang="en-US" altLang="zh-TW" b="0" i="0" dirty="0">
                <a:solidFill>
                  <a:srgbClr val="000000"/>
                </a:solidFill>
                <a:effectLst/>
                <a:latin typeface="Times New Roman" panose="02020603050405020304" pitchFamily="18" charset="0"/>
              </a:rPr>
              <a:t>(Adam)</a:t>
            </a:r>
            <a:r>
              <a:rPr lang="zh-TW" altLang="en-US" b="0" i="0" dirty="0">
                <a:solidFill>
                  <a:srgbClr val="000000"/>
                </a:solidFill>
                <a:effectLst/>
                <a:latin typeface="Times New Roman" panose="02020603050405020304" pitchFamily="18" charset="0"/>
              </a:rPr>
              <a:t>怎樣從神的恩典中</a:t>
            </a:r>
            <a:r>
              <a:rPr lang="zh-CN" altLang="en-US" b="0" i="0" dirty="0">
                <a:solidFill>
                  <a:srgbClr val="000000"/>
                </a:solidFill>
                <a:effectLst/>
                <a:latin typeface="Times New Roman" panose="02020603050405020304" pitchFamily="18" charset="0"/>
              </a:rPr>
              <a:t>失落</a:t>
            </a:r>
            <a:r>
              <a:rPr lang="zh-TW" altLang="en-US" b="0" i="0" dirty="0">
                <a:solidFill>
                  <a:srgbClr val="000000"/>
                </a:solidFill>
                <a:effectLst/>
                <a:latin typeface="Times New Roman" panose="02020603050405020304" pitchFamily="18" charset="0"/>
              </a:rPr>
              <a:t>，也要看亞當。</a:t>
            </a:r>
            <a:r>
              <a:rPr lang="zh-CN" altLang="en-US" b="0" i="0" dirty="0">
                <a:solidFill>
                  <a:srgbClr val="000000"/>
                </a:solidFill>
                <a:effectLst/>
                <a:latin typeface="Times New Roman" panose="02020603050405020304" pitchFamily="18" charset="0"/>
              </a:rPr>
              <a:t>人同上帝的關係至關重要。</a:t>
            </a:r>
            <a:endParaRPr lang="zh-CN" altLang="en-US" sz="12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100690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PMingLiU" panose="02020500000000000000" pitchFamily="18" charset="-120"/>
                <a:ea typeface="PMingLiU" panose="02020500000000000000" pitchFamily="18" charset="-120"/>
                <a:cs typeface="Calibri"/>
              </a:rPr>
              <a:t>創世記</a:t>
            </a:r>
            <a:r>
              <a:rPr lang="en-US" altLang="zh-CN" dirty="0">
                <a:latin typeface="PMingLiU" panose="02020500000000000000" pitchFamily="18" charset="-120"/>
                <a:ea typeface="PMingLiU" panose="02020500000000000000" pitchFamily="18" charset="-120"/>
                <a:cs typeface="Calibri"/>
              </a:rPr>
              <a:t>2</a:t>
            </a:r>
            <a:r>
              <a:rPr lang="zh-CN" altLang="en-US" dirty="0">
                <a:latin typeface="PMingLiU" panose="02020500000000000000" pitchFamily="18" charset="-120"/>
                <a:ea typeface="PMingLiU" panose="02020500000000000000" pitchFamily="18" charset="-120"/>
                <a:cs typeface="Calibri"/>
              </a:rPr>
              <a:t>：</a:t>
            </a:r>
            <a:r>
              <a:rPr lang="en-US" altLang="zh-CN" dirty="0">
                <a:latin typeface="PMingLiU" panose="02020500000000000000" pitchFamily="18" charset="-120"/>
                <a:ea typeface="PMingLiU" panose="02020500000000000000" pitchFamily="18" charset="-120"/>
                <a:cs typeface="Calibri"/>
              </a:rPr>
              <a:t>7</a:t>
            </a:r>
            <a:r>
              <a:rPr lang="zh-CN" altLang="en-US" dirty="0">
                <a:latin typeface="PMingLiU" panose="02020500000000000000" pitchFamily="18" charset="-120"/>
                <a:ea typeface="PMingLiU" panose="02020500000000000000" pitchFamily="18" charset="-120"/>
                <a:cs typeface="Calibri"/>
              </a:rPr>
              <a:t>，説明，上帝用土地的塵土造亞當</a:t>
            </a:r>
            <a:r>
              <a:rPr lang="en-US" altLang="zh-CN" dirty="0">
                <a:latin typeface="PMingLiU" panose="02020500000000000000" pitchFamily="18" charset="-120"/>
                <a:ea typeface="PMingLiU" panose="02020500000000000000" pitchFamily="18" charset="-120"/>
                <a:cs typeface="Calibri"/>
              </a:rPr>
              <a:t>/</a:t>
            </a:r>
            <a:r>
              <a:rPr lang="zh-CN" altLang="en-US" dirty="0">
                <a:latin typeface="PMingLiU" panose="02020500000000000000" pitchFamily="18" charset="-120"/>
                <a:ea typeface="PMingLiU" panose="02020500000000000000" pitchFamily="18" charset="-120"/>
                <a:cs typeface="Calibri"/>
              </a:rPr>
              <a:t>人。人的身體是從塵土而來。大家知道塵土的希伯來文是什麽嗎？</a:t>
            </a:r>
            <a:endParaRPr lang="en-US" dirty="0">
              <a:latin typeface="PMingLiU" panose="02020500000000000000" pitchFamily="18" charset="-120"/>
              <a:ea typeface="PMingLiU" panose="02020500000000000000" pitchFamily="18" charset="-12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99598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hyperlink" Target="https://bible.fhl.net/new/read.php?id=77&amp;VERSION=unv&amp;strongflag=-1&amp;TABFLAG=0&amp;ide=1&amp;m=#hit" TargetMode="External"/><Relationship Id="rId3" Type="http://schemas.openxmlformats.org/officeDocument/2006/relationships/image" Target="../media/image1.png"/><Relationship Id="rId7" Type="http://schemas.openxmlformats.org/officeDocument/2006/relationships/hyperlink" Target="https://bible.fhl.net/new/read.php?id=76&amp;VERSION=unv&amp;strongflag=-1&amp;TABFLAG=0&amp;ide=1&amp;m=#hi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bible.fhl.net/new/read.php?id=73&amp;VERSION=unv&amp;strongflag=-1&amp;TABFLAG=0&amp;ide=1&amp;m=#hit" TargetMode="External"/><Relationship Id="rId5" Type="http://schemas.openxmlformats.org/officeDocument/2006/relationships/hyperlink" Target="https://bible.fhl.net/new/read.php?id=38&amp;VERSION=unv&amp;strongflag=-1&amp;TABFLAG=0&amp;ide=1&amp;m=#hit" TargetMode="External"/><Relationship Id="rId4" Type="http://schemas.microsoft.com/office/2007/relationships/hdphoto" Target="../media/hdphoto1.wdp"/><Relationship Id="rId9" Type="http://schemas.openxmlformats.org/officeDocument/2006/relationships/hyperlink" Target="https://bible.fhl.net/new/read.php?id=105&amp;VERSION=unv&amp;strongflag=-1&amp;TABFLAG=0&amp;ide=1&amp;m=#hi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bible.fhl.net/new/read.php?id=111&amp;VERSION=unv&amp;strongflag=-1&amp;TABFLAG=0&amp;ide=1&amp;m=#hit" TargetMode="External"/><Relationship Id="rId3" Type="http://schemas.openxmlformats.org/officeDocument/2006/relationships/image" Target="../media/image1.png"/><Relationship Id="rId7" Type="http://schemas.openxmlformats.org/officeDocument/2006/relationships/hyperlink" Target="https://bible.fhl.net/new/read.php?id=110&amp;VERSION=unv&amp;strongflag=-1&amp;TABFLAG=0&amp;ide=1&amp;m=#hit" TargetMode="External"/><Relationship Id="rId12" Type="http://schemas.openxmlformats.org/officeDocument/2006/relationships/hyperlink" Target="https://bible.fhl.net/new/read.php?id=22175&amp;VERSION=unv&amp;strongflag=-1&amp;TABFLAG=0&amp;ide=1&amp;m=#hi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bible.fhl.net/new/read.php?id=109&amp;VERSION=unv&amp;strongflag=-1&amp;TABFLAG=0&amp;ide=1&amp;m=#hit" TargetMode="External"/><Relationship Id="rId11" Type="http://schemas.openxmlformats.org/officeDocument/2006/relationships/hyperlink" Target="https://bible.fhl.net/new/read.php?id=13622&amp;VERSION=unv&amp;strongflag=-1&amp;TABFLAG=0&amp;ide=1&amp;m=#hit" TargetMode="External"/><Relationship Id="rId5" Type="http://schemas.openxmlformats.org/officeDocument/2006/relationships/hyperlink" Target="https://bible.fhl.net/new/read.php?id=107&amp;VERSION=unv&amp;strongflag=-1&amp;TABFLAG=0&amp;ide=1&amp;m=#hit" TargetMode="External"/><Relationship Id="rId10" Type="http://schemas.openxmlformats.org/officeDocument/2006/relationships/hyperlink" Target="https://bible.fhl.net/new/read.php?id=10254&amp;VERSION=unv&amp;strongflag=-1&amp;TABFLAG=0&amp;ide=1&amp;m=#hit" TargetMode="External"/><Relationship Id="rId4" Type="http://schemas.microsoft.com/office/2007/relationships/hdphoto" Target="../media/hdphoto1.wdp"/><Relationship Id="rId9" Type="http://schemas.openxmlformats.org/officeDocument/2006/relationships/hyperlink" Target="https://bible.fhl.net/new/read.php?id=5910&amp;VERSION=unv&amp;strongflag=-1&amp;TABFLAG=0&amp;ide=1&amp;m=#h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5786A0D-2074-9258-A390-595E8A0A96FF}"/>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l="54" r="45838"/>
          <a:stretch/>
        </p:blipFill>
        <p:spPr>
          <a:xfrm>
            <a:off x="0" y="-4764"/>
            <a:ext cx="9906000" cy="10287000"/>
          </a:xfrm>
          <a:prstGeom prst="rect">
            <a:avLst/>
          </a:prstGeom>
        </p:spPr>
      </p:pic>
      <p:sp>
        <p:nvSpPr>
          <p:cNvPr id="2" name="Rectangle 1">
            <a:extLst>
              <a:ext uri="{FF2B5EF4-FFF2-40B4-BE49-F238E27FC236}">
                <a16:creationId xmlns:a16="http://schemas.microsoft.com/office/drawing/2014/main" id="{1BE4A0D3-5F3B-33F6-E831-F43E7FE7B9E4}"/>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464789" y="2203844"/>
            <a:ext cx="9966356" cy="2178994"/>
          </a:xfrm>
          <a:prstGeom prst="rect">
            <a:avLst/>
          </a:prstGeom>
        </p:spPr>
        <p:txBody>
          <a:bodyPr wrap="square" lIns="0" tIns="0" rIns="0" bIns="0" rtlCol="0" anchor="t">
            <a:spAutoFit/>
          </a:bodyPr>
          <a:lstStyle/>
          <a:p>
            <a:pPr marL="0" lvl="0" indent="0" algn="ctr">
              <a:lnSpc>
                <a:spcPts val="18172"/>
              </a:lnSpc>
            </a:pPr>
            <a:r>
              <a:rPr lang="en-US" sz="13950" dirty="0" err="1">
                <a:solidFill>
                  <a:srgbClr val="FFFFFF"/>
                </a:solidFill>
                <a:latin typeface="PMingLiU" panose="02020500000000000000" pitchFamily="18" charset="-120"/>
                <a:ea typeface="PMingLiU" panose="02020500000000000000" pitchFamily="18" charset="-120"/>
              </a:rPr>
              <a:t>經文看原文</a:t>
            </a:r>
            <a:endParaRPr lang="en-US" sz="13950" dirty="0">
              <a:solidFill>
                <a:srgbClr val="FFFFFF"/>
              </a:solidFill>
              <a:latin typeface="PMingLiU" panose="02020500000000000000" pitchFamily="18" charset="-120"/>
              <a:ea typeface="PMingLiU" panose="02020500000000000000" pitchFamily="18" charset="-120"/>
            </a:endParaRPr>
          </a:p>
        </p:txBody>
      </p:sp>
      <p:pic>
        <p:nvPicPr>
          <p:cNvPr id="5" name="Picture 2">
            <a:extLst>
              <a:ext uri="{FF2B5EF4-FFF2-40B4-BE49-F238E27FC236}">
                <a16:creationId xmlns:a16="http://schemas.microsoft.com/office/drawing/2014/main" id="{ECB0DB6F-97AC-22F0-128D-A3EC7C1F2617}"/>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artisticPaintBrush/>
                    </a14:imgEffect>
                  </a14:imgLayer>
                </a14:imgProps>
              </a:ext>
            </a:extLst>
          </a:blip>
          <a:srcRect t="50218" r="54167"/>
          <a:stretch/>
        </p:blipFill>
        <p:spPr>
          <a:xfrm>
            <a:off x="9906000" y="-18096"/>
            <a:ext cx="8382000" cy="10287000"/>
          </a:xfrm>
          <a:prstGeom prst="rect">
            <a:avLst/>
          </a:prstGeom>
        </p:spPr>
      </p:pic>
      <p:sp>
        <p:nvSpPr>
          <p:cNvPr id="4" name="TextBox 4"/>
          <p:cNvSpPr txBox="1"/>
          <p:nvPr/>
        </p:nvSpPr>
        <p:spPr>
          <a:xfrm>
            <a:off x="9220200" y="3162300"/>
            <a:ext cx="8763000" cy="4437112"/>
          </a:xfrm>
          <a:prstGeom prst="rect">
            <a:avLst/>
          </a:prstGeom>
        </p:spPr>
        <p:txBody>
          <a:bodyPr wrap="square" lIns="0" tIns="0" rIns="0" bIns="0" rtlCol="0" anchor="t">
            <a:spAutoFit/>
          </a:bodyPr>
          <a:lstStyle/>
          <a:p>
            <a:pPr marL="0" lvl="0" indent="0" algn="ctr">
              <a:lnSpc>
                <a:spcPts val="17262"/>
              </a:lnSpc>
            </a:pPr>
            <a:r>
              <a:rPr lang="en-US" sz="16600" dirty="0">
                <a:solidFill>
                  <a:srgbClr val="FF0000"/>
                </a:solidFill>
                <a:latin typeface="PMingLiU" panose="02020500000000000000" pitchFamily="18" charset="-120"/>
                <a:ea typeface="PMingLiU" panose="02020500000000000000" pitchFamily="18" charset="-120"/>
              </a:rPr>
              <a:t>+</a:t>
            </a:r>
            <a:r>
              <a:rPr lang="zh-CN" altLang="en-US" sz="16600" dirty="0">
                <a:solidFill>
                  <a:srgbClr val="FF0000"/>
                </a:solidFill>
                <a:latin typeface="PMingLiU" panose="02020500000000000000" pitchFamily="18" charset="-120"/>
                <a:ea typeface="PMingLiU" panose="02020500000000000000" pitchFamily="18" charset="-120"/>
              </a:rPr>
              <a:t>福音</a:t>
            </a:r>
            <a:r>
              <a:rPr lang="en-US" sz="16600" dirty="0" err="1">
                <a:solidFill>
                  <a:srgbClr val="FF0000"/>
                </a:solidFill>
                <a:latin typeface="PMingLiU" panose="02020500000000000000" pitchFamily="18" charset="-120"/>
                <a:ea typeface="PMingLiU" panose="02020500000000000000" pitchFamily="18" charset="-120"/>
              </a:rPr>
              <a:t>看未得之民</a:t>
            </a:r>
            <a:endParaRPr lang="en-US" sz="16600" dirty="0">
              <a:solidFill>
                <a:srgbClr val="FF0000"/>
              </a:solidFill>
              <a:latin typeface="PMingLiU" panose="02020500000000000000" pitchFamily="18" charset="-120"/>
              <a:ea typeface="PMingLiU" panose="02020500000000000000" pitchFamily="18"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亞當</a:t>
              </a:r>
              <a:r>
                <a:rPr lang="en-US" altLang="zh-CN" sz="9600" b="1" dirty="0">
                  <a:solidFill>
                    <a:schemeClr val="bg1"/>
                  </a:solidFill>
                  <a:latin typeface="PMingLiU" panose="02020500000000000000" pitchFamily="18" charset="-120"/>
                  <a:ea typeface="PMingLiU" panose="02020500000000000000" pitchFamily="18" charset="-120"/>
                </a:rPr>
                <a:t>/</a:t>
              </a:r>
              <a:r>
                <a:rPr lang="zh-CN" altLang="en-US" sz="9600" b="1" dirty="0">
                  <a:solidFill>
                    <a:schemeClr val="bg1"/>
                  </a:solidFill>
                  <a:latin typeface="PMingLiU" panose="02020500000000000000" pitchFamily="18" charset="-120"/>
                  <a:ea typeface="PMingLiU" panose="02020500000000000000" pitchFamily="18" charset="-120"/>
                </a:rPr>
                <a:t>人</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71984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err="1">
                  <a:solidFill>
                    <a:schemeClr val="bg1"/>
                  </a:solidFill>
                  <a:latin typeface="PMingLiU" panose="02020500000000000000" pitchFamily="18" charset="-120"/>
                  <a:ea typeface="PMingLiU" panose="02020500000000000000" pitchFamily="18" charset="-120"/>
                </a:rPr>
                <a:t>Adama</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endParaRPr lang="ja-JP" altLang="en-US" sz="9600" b="1" dirty="0">
                <a:solidFill>
                  <a:schemeClr val="bg1"/>
                </a:solidFill>
                <a:latin typeface="PMingLiU" panose="02020500000000000000" pitchFamily="18" charset="-120"/>
                <a:ea typeface="PMingLiU" panose="02020500000000000000" pitchFamily="18" charset="-120"/>
              </a:endParaRPr>
            </a:p>
          </p:txBody>
        </p:sp>
      </p:grpSp>
      <p:sp>
        <p:nvSpPr>
          <p:cNvPr id="9" name="TextBox 3">
            <a:extLst>
              <a:ext uri="{FF2B5EF4-FFF2-40B4-BE49-F238E27FC236}">
                <a16:creationId xmlns:a16="http://schemas.microsoft.com/office/drawing/2014/main" id="{72407E96-E6CA-198F-330F-2837F84F47AC}"/>
              </a:ext>
            </a:extLst>
          </p:cNvPr>
          <p:cNvSpPr txBox="1"/>
          <p:nvPr/>
        </p:nvSpPr>
        <p:spPr>
          <a:xfrm>
            <a:off x="7924800" y="43565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塵土</a:t>
            </a:r>
            <a:endParaRPr lang="ja-JP" altLang="en-US" sz="9600" b="1" dirty="0">
              <a:solidFill>
                <a:schemeClr val="bg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56896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4">
            <a:extLst>
              <a:ext uri="{FF2B5EF4-FFF2-40B4-BE49-F238E27FC236}">
                <a16:creationId xmlns:a16="http://schemas.microsoft.com/office/drawing/2014/main" id="{A6EE3870-90F5-5B47-C45F-3871B0B90EEE}"/>
              </a:ext>
            </a:extLst>
          </p:cNvPr>
          <p:cNvSpPr txBox="1"/>
          <p:nvPr/>
        </p:nvSpPr>
        <p:spPr>
          <a:xfrm>
            <a:off x="228600" y="1943100"/>
            <a:ext cx="17373600" cy="1477328"/>
          </a:xfrm>
          <a:prstGeom prst="rect">
            <a:avLst/>
          </a:prstGeom>
        </p:spPr>
        <p:txBody>
          <a:bodyPr wrap="square" lIns="0" tIns="0" rIns="0" bIns="0" rtlCol="0" anchor="t">
            <a:spAutoFit/>
          </a:bodyPr>
          <a:lstStyle/>
          <a:p>
            <a:r>
              <a:rPr lang="zh-TW" altLang="en-US" sz="9600" b="0" i="0" dirty="0">
                <a:solidFill>
                  <a:schemeClr val="bg1"/>
                </a:solidFill>
                <a:effectLst/>
                <a:latin typeface="PMingLiU" panose="02020500000000000000" pitchFamily="18" charset="-120"/>
                <a:ea typeface="PMingLiU" panose="02020500000000000000" pitchFamily="18" charset="-120"/>
              </a:rPr>
              <a:t>你本是塵土，仍要歸於塵土。</a:t>
            </a:r>
            <a:endParaRPr lang="en-US" sz="16600" dirty="0">
              <a:solidFill>
                <a:schemeClr val="bg1"/>
              </a:solidFill>
              <a:latin typeface="PMingLiU" panose="02020500000000000000" pitchFamily="18" charset="-120"/>
              <a:ea typeface="PMingLiU" panose="02020500000000000000" pitchFamily="18" charset="-120"/>
            </a:endParaRPr>
          </a:p>
        </p:txBody>
      </p:sp>
      <p:sp>
        <p:nvSpPr>
          <p:cNvPr id="11" name="TextBox 3">
            <a:extLst>
              <a:ext uri="{FF2B5EF4-FFF2-40B4-BE49-F238E27FC236}">
                <a16:creationId xmlns:a16="http://schemas.microsoft.com/office/drawing/2014/main" id="{CF45BB82-5D7B-415A-EA76-BAD4EE4BDF4E}"/>
              </a:ext>
            </a:extLst>
          </p:cNvPr>
          <p:cNvSpPr txBox="1"/>
          <p:nvPr/>
        </p:nvSpPr>
        <p:spPr>
          <a:xfrm>
            <a:off x="255814" y="18096"/>
            <a:ext cx="7460659" cy="1483868"/>
          </a:xfrm>
          <a:prstGeom prst="rect">
            <a:avLst/>
          </a:prstGeom>
        </p:spPr>
        <p:txBody>
          <a:bodyPr wrap="square" lIns="0" tIns="0" rIns="0" bIns="0" rtlCol="0" anchor="t">
            <a:spAutoFit/>
          </a:bodyPr>
          <a:lstStyle/>
          <a:p>
            <a:pPr>
              <a:lnSpc>
                <a:spcPts val="12350"/>
              </a:lnSpc>
            </a:pPr>
            <a:r>
              <a:rPr lang="zh-CN" altLang="en-US" sz="9500" b="0" i="0" dirty="0">
                <a:solidFill>
                  <a:schemeClr val="bg1"/>
                </a:solidFill>
                <a:effectLst/>
                <a:latin typeface="PMingLiU" panose="02020500000000000000" pitchFamily="18" charset="-120"/>
                <a:ea typeface="PMingLiU" panose="02020500000000000000" pitchFamily="18" charset="-120"/>
                <a:cs typeface="Calibri"/>
              </a:rPr>
              <a:t>創世記</a:t>
            </a:r>
            <a:r>
              <a:rPr lang="en-US" altLang="zh-CN" sz="9500" b="0" i="0" dirty="0">
                <a:solidFill>
                  <a:schemeClr val="bg1"/>
                </a:solidFill>
                <a:effectLst/>
                <a:latin typeface="PMingLiU" panose="02020500000000000000" pitchFamily="18" charset="-120"/>
                <a:ea typeface="PMingLiU" panose="02020500000000000000" pitchFamily="18" charset="-120"/>
                <a:cs typeface="Calibri"/>
              </a:rPr>
              <a:t>3:19</a:t>
            </a:r>
            <a:r>
              <a:rPr lang="en-US" sz="9500" dirty="0">
                <a:solidFill>
                  <a:schemeClr val="bg1"/>
                </a:solidFill>
                <a:latin typeface="PMingLiU" panose="02020500000000000000" pitchFamily="18" charset="-120"/>
                <a:ea typeface="PMingLiU" panose="02020500000000000000" pitchFamily="18" charset="-120"/>
              </a:rPr>
              <a:t>-</a:t>
            </a:r>
          </a:p>
        </p:txBody>
      </p:sp>
    </p:spTree>
    <p:extLst>
      <p:ext uri="{BB962C8B-B14F-4D97-AF65-F5344CB8AC3E}">
        <p14:creationId xmlns:p14="http://schemas.microsoft.com/office/powerpoint/2010/main" val="14703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F25FCD51-FA96-A9B0-99D0-66931DADB7D5}"/>
              </a:ext>
            </a:extLst>
          </p:cNvPr>
          <p:cNvSpPr txBox="1"/>
          <p:nvPr/>
        </p:nvSpPr>
        <p:spPr>
          <a:xfrm>
            <a:off x="228600" y="1943100"/>
            <a:ext cx="17373600" cy="2954655"/>
          </a:xfrm>
          <a:prstGeom prst="rect">
            <a:avLst/>
          </a:prstGeom>
        </p:spPr>
        <p:txBody>
          <a:bodyPr wrap="square" lIns="0" tIns="0" rIns="0" bIns="0" rtlCol="0" anchor="t">
            <a:spAutoFit/>
          </a:bodyPr>
          <a:lstStyle/>
          <a:p>
            <a:r>
              <a:rPr lang="zh-TW" altLang="en-US" sz="9600" dirty="0">
                <a:solidFill>
                  <a:schemeClr val="bg1"/>
                </a:solidFill>
                <a:latin typeface="PMingLiU" panose="02020500000000000000" pitchFamily="18" charset="-120"/>
                <a:ea typeface="PMingLiU" panose="02020500000000000000" pitchFamily="18" charset="-120"/>
              </a:rPr>
              <a:t>我現在要走世人必走的路，所以你當剛強作大丈夫。</a:t>
            </a:r>
            <a:endParaRPr lang="en-US" sz="9600" dirty="0">
              <a:solidFill>
                <a:schemeClr val="bg1"/>
              </a:solidFill>
              <a:latin typeface="PMingLiU" panose="02020500000000000000" pitchFamily="18" charset="-120"/>
              <a:ea typeface="PMingLiU" panose="02020500000000000000" pitchFamily="18" charset="-120"/>
            </a:endParaRPr>
          </a:p>
        </p:txBody>
      </p:sp>
      <p:sp>
        <p:nvSpPr>
          <p:cNvPr id="13" name="TextBox 3">
            <a:extLst>
              <a:ext uri="{FF2B5EF4-FFF2-40B4-BE49-F238E27FC236}">
                <a16:creationId xmlns:a16="http://schemas.microsoft.com/office/drawing/2014/main" id="{5AEE6A92-DEF2-BD20-2869-A826AA35BA0C}"/>
              </a:ext>
            </a:extLst>
          </p:cNvPr>
          <p:cNvSpPr txBox="1"/>
          <p:nvPr/>
        </p:nvSpPr>
        <p:spPr>
          <a:xfrm>
            <a:off x="255814" y="18096"/>
            <a:ext cx="7460659" cy="1483868"/>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PMingLiU" panose="02020500000000000000" pitchFamily="18" charset="-120"/>
                <a:ea typeface="PMingLiU" panose="02020500000000000000" pitchFamily="18" charset="-120"/>
              </a:rPr>
              <a:t>列王記上</a:t>
            </a:r>
            <a:r>
              <a:rPr lang="en-US" altLang="zh-CN" sz="9500" dirty="0">
                <a:solidFill>
                  <a:srgbClr val="FFFFFF"/>
                </a:solidFill>
                <a:latin typeface="PMingLiU" panose="02020500000000000000" pitchFamily="18" charset="-120"/>
                <a:ea typeface="PMingLiU" panose="02020500000000000000" pitchFamily="18" charset="-120"/>
              </a:rPr>
              <a:t>2:</a:t>
            </a:r>
            <a:r>
              <a:rPr lang="en-US" sz="9500" dirty="0">
                <a:solidFill>
                  <a:srgbClr val="FFFFFF"/>
                </a:solidFill>
                <a:latin typeface="PMingLiU" panose="02020500000000000000" pitchFamily="18" charset="-120"/>
                <a:ea typeface="PMingLiU" panose="02020500000000000000" pitchFamily="18" charset="-120"/>
              </a:rPr>
              <a:t>2-</a:t>
            </a:r>
          </a:p>
        </p:txBody>
      </p:sp>
    </p:spTree>
    <p:extLst>
      <p:ext uri="{BB962C8B-B14F-4D97-AF65-F5344CB8AC3E}">
        <p14:creationId xmlns:p14="http://schemas.microsoft.com/office/powerpoint/2010/main" val="74931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亞當</a:t>
              </a:r>
              <a:r>
                <a:rPr lang="en-US" altLang="zh-CN" sz="9600" b="1" dirty="0">
                  <a:solidFill>
                    <a:schemeClr val="bg1"/>
                  </a:solidFill>
                  <a:latin typeface="PMingLiU" panose="02020500000000000000" pitchFamily="18" charset="-120"/>
                  <a:ea typeface="PMingLiU" panose="02020500000000000000" pitchFamily="18" charset="-120"/>
                </a:rPr>
                <a:t>/</a:t>
              </a:r>
              <a:r>
                <a:rPr lang="zh-CN" altLang="en-US" sz="9600" b="1" dirty="0">
                  <a:solidFill>
                    <a:schemeClr val="bg1"/>
                  </a:solidFill>
                  <a:latin typeface="PMingLiU" panose="02020500000000000000" pitchFamily="18" charset="-120"/>
                  <a:ea typeface="PMingLiU" panose="02020500000000000000" pitchFamily="18" charset="-120"/>
                </a:rPr>
                <a:t>人</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301917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3386E224-45DE-04A0-CEEB-5A1AAA5FEC1D}"/>
              </a:ext>
            </a:extLst>
          </p:cNvPr>
          <p:cNvSpPr/>
          <p:nvPr/>
        </p:nvSpPr>
        <p:spPr>
          <a:xfrm>
            <a:off x="5443" y="1416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4">
            <a:extLst>
              <a:ext uri="{FF2B5EF4-FFF2-40B4-BE49-F238E27FC236}">
                <a16:creationId xmlns:a16="http://schemas.microsoft.com/office/drawing/2014/main" id="{CDBF4346-25DF-3940-CF37-AB528F3D5DC8}"/>
              </a:ext>
            </a:extLst>
          </p:cNvPr>
          <p:cNvSpPr txBox="1"/>
          <p:nvPr/>
        </p:nvSpPr>
        <p:spPr>
          <a:xfrm>
            <a:off x="228600" y="1943100"/>
            <a:ext cx="17373600" cy="5909310"/>
          </a:xfrm>
          <a:prstGeom prst="rect">
            <a:avLst/>
          </a:prstGeom>
        </p:spPr>
        <p:txBody>
          <a:bodyPr wrap="square" lIns="0" tIns="0" rIns="0" bIns="0" rtlCol="0" anchor="t">
            <a:spAutoFit/>
          </a:bodyPr>
          <a:lstStyle/>
          <a:p>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耶和華</a:t>
            </a:r>
            <a:r>
              <a:rPr lang="zh-CN" altLang="en-US" sz="9600" b="0" i="0" dirty="0">
                <a:solidFill>
                  <a:schemeClr val="bg1">
                    <a:lumMod val="95000"/>
                  </a:schemeClr>
                </a:solidFill>
                <a:effectLst/>
                <a:latin typeface="PMingLiU" panose="02020500000000000000" pitchFamily="18" charset="-120"/>
                <a:ea typeface="PMingLiU" panose="02020500000000000000" pitchFamily="18" charset="-120"/>
              </a:rPr>
              <a:t>上帝</a:t>
            </a:r>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用土所造成的野地各樣走獸和空中各樣飛鳥都帶到那人面前，看他叫甚麼。那人怎樣叫各樣的活物，那就是牠的名字。</a:t>
            </a:r>
            <a:endParaRPr lang="zh-CN" altLang="en-US" sz="96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3" name="TextBox 3"/>
          <p:cNvSpPr txBox="1"/>
          <p:nvPr/>
        </p:nvSpPr>
        <p:spPr>
          <a:xfrm>
            <a:off x="244144" y="14166"/>
            <a:ext cx="7460659" cy="1483868"/>
          </a:xfrm>
          <a:prstGeom prst="rect">
            <a:avLst/>
          </a:prstGeom>
        </p:spPr>
        <p:txBody>
          <a:bodyPr wrap="square" lIns="0" tIns="0" rIns="0" bIns="0" rtlCol="0" anchor="t">
            <a:spAutoFit/>
          </a:bodyPr>
          <a:lstStyle/>
          <a:p>
            <a:pPr>
              <a:lnSpc>
                <a:spcPts val="12350"/>
              </a:lnSpc>
            </a:pPr>
            <a:r>
              <a:rPr lang="en-US" sz="9500" dirty="0">
                <a:solidFill>
                  <a:srgbClr val="FFFFFF"/>
                </a:solidFill>
                <a:latin typeface="PMingLiU" panose="02020500000000000000" pitchFamily="18" charset="-120"/>
                <a:ea typeface="PMingLiU" panose="02020500000000000000" pitchFamily="18" charset="-120"/>
              </a:rPr>
              <a:t>創世記2:19-</a:t>
            </a:r>
          </a:p>
        </p:txBody>
      </p:sp>
    </p:spTree>
    <p:extLst>
      <p:ext uri="{BB962C8B-B14F-4D97-AF65-F5344CB8AC3E}">
        <p14:creationId xmlns:p14="http://schemas.microsoft.com/office/powerpoint/2010/main" val="381573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亞當</a:t>
              </a:r>
              <a:r>
                <a:rPr lang="en-US" altLang="zh-CN" sz="9600" b="1" dirty="0">
                  <a:solidFill>
                    <a:schemeClr val="bg1"/>
                  </a:solidFill>
                  <a:latin typeface="PMingLiU" panose="02020500000000000000" pitchFamily="18" charset="-120"/>
                  <a:ea typeface="PMingLiU" panose="02020500000000000000" pitchFamily="18" charset="-120"/>
                </a:rPr>
                <a:t>/</a:t>
              </a:r>
              <a:r>
                <a:rPr lang="zh-CN" altLang="en-US" sz="9600" b="1" dirty="0">
                  <a:solidFill>
                    <a:schemeClr val="bg1"/>
                  </a:solidFill>
                  <a:latin typeface="PMingLiU" panose="02020500000000000000" pitchFamily="18" charset="-120"/>
                  <a:ea typeface="PMingLiU" panose="02020500000000000000" pitchFamily="18" charset="-120"/>
                </a:rPr>
                <a:t>人</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198966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人</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365670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86999"/>
            <a:chOff x="7696200" y="3086100"/>
            <a:chExt cx="7620000" cy="3186999"/>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68900"/>
            </a:xfrm>
            <a:prstGeom prst="rect">
              <a:avLst/>
            </a:prstGeom>
          </p:spPr>
          <p:txBody>
            <a:bodyPr wrap="square" lIns="0" tIns="0" rIns="0" bIns="0" rtlCol="0" anchor="t">
              <a:spAutoFit/>
            </a:bodyPr>
            <a:lstStyle/>
            <a:p>
              <a:pPr algn="ctr">
                <a:lnSpc>
                  <a:spcPts val="18172"/>
                </a:lnSpc>
                <a:spcBef>
                  <a:spcPct val="0"/>
                </a:spcBef>
              </a:pPr>
              <a:r>
                <a:rPr lang="zh-CN" altLang="en-US" sz="9600" b="1" dirty="0">
                  <a:solidFill>
                    <a:schemeClr val="bg1"/>
                  </a:solidFill>
                  <a:latin typeface="PMingLiU" panose="02020500000000000000" pitchFamily="18" charset="-120"/>
                  <a:ea typeface="PMingLiU" panose="02020500000000000000" pitchFamily="18" charset="-120"/>
                </a:rPr>
                <a:t>上帝</a:t>
              </a:r>
              <a:r>
                <a:rPr lang="en-US" altLang="zh-CN" sz="9600" b="1" dirty="0">
                  <a:solidFill>
                    <a:schemeClr val="bg1"/>
                  </a:solidFill>
                  <a:latin typeface="PMingLiU" panose="02020500000000000000" pitchFamily="18" charset="-120"/>
                  <a:ea typeface="PMingLiU" panose="02020500000000000000" pitchFamily="18" charset="-120"/>
                </a:rPr>
                <a:t>-</a:t>
              </a:r>
              <a:r>
                <a:rPr lang="zh-CN" altLang="en-US" sz="9600" b="1" dirty="0">
                  <a:solidFill>
                    <a:schemeClr val="bg1"/>
                  </a:solidFill>
                  <a:latin typeface="PMingLiU" panose="02020500000000000000" pitchFamily="18" charset="-120"/>
                  <a:ea typeface="PMingLiU" panose="02020500000000000000" pitchFamily="18" charset="-120"/>
                </a:rPr>
                <a:t>血</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151152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3386E224-45DE-04A0-CEEB-5A1AAA5FEC1D}"/>
              </a:ext>
            </a:extLst>
          </p:cNvPr>
          <p:cNvSpPr/>
          <p:nvPr/>
        </p:nvSpPr>
        <p:spPr>
          <a:xfrm>
            <a:off x="5443" y="1416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4">
            <a:extLst>
              <a:ext uri="{FF2B5EF4-FFF2-40B4-BE49-F238E27FC236}">
                <a16:creationId xmlns:a16="http://schemas.microsoft.com/office/drawing/2014/main" id="{CDBF4346-25DF-3940-CF37-AB528F3D5DC8}"/>
              </a:ext>
            </a:extLst>
          </p:cNvPr>
          <p:cNvSpPr txBox="1"/>
          <p:nvPr/>
        </p:nvSpPr>
        <p:spPr>
          <a:xfrm>
            <a:off x="228600" y="1943100"/>
            <a:ext cx="17373600" cy="2215991"/>
          </a:xfrm>
          <a:prstGeom prst="rect">
            <a:avLst/>
          </a:prstGeom>
        </p:spPr>
        <p:txBody>
          <a:bodyPr wrap="square" lIns="0" tIns="0" rIns="0" bIns="0" rtlCol="0" anchor="t">
            <a:spAutoFit/>
          </a:bodyPr>
          <a:lstStyle/>
          <a:p>
            <a:r>
              <a:rPr lang="zh-TW" altLang="en-US" sz="7200" dirty="0">
                <a:solidFill>
                  <a:schemeClr val="bg1"/>
                </a:solidFill>
                <a:latin typeface="+mn-ea"/>
                <a:ea typeface="+mn-ea"/>
              </a:rPr>
              <a:t>流你們血，害你們命的，無論是獸是人，我必討他的罪，就是向各人的弟兄也是如此。</a:t>
            </a:r>
            <a:endParaRPr lang="zh-CN" altLang="en-US" sz="9600" b="0" i="0" dirty="0">
              <a:solidFill>
                <a:schemeClr val="bg1"/>
              </a:solidFill>
              <a:effectLst/>
              <a:latin typeface="PMingLiU" panose="02020500000000000000" pitchFamily="18" charset="-120"/>
              <a:ea typeface="PMingLiU" panose="02020500000000000000" pitchFamily="18" charset="-120"/>
            </a:endParaRPr>
          </a:p>
        </p:txBody>
      </p:sp>
      <p:sp>
        <p:nvSpPr>
          <p:cNvPr id="3" name="TextBox 3"/>
          <p:cNvSpPr txBox="1"/>
          <p:nvPr/>
        </p:nvSpPr>
        <p:spPr>
          <a:xfrm>
            <a:off x="244144" y="14166"/>
            <a:ext cx="7460659" cy="1483868"/>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PMingLiU" panose="02020500000000000000" pitchFamily="18" charset="-120"/>
                <a:ea typeface="PMingLiU" panose="02020500000000000000" pitchFamily="18" charset="-120"/>
              </a:rPr>
              <a:t>創世記</a:t>
            </a:r>
            <a:r>
              <a:rPr lang="en-US" altLang="zh-CN" sz="9500" dirty="0">
                <a:solidFill>
                  <a:srgbClr val="FFFFFF"/>
                </a:solidFill>
                <a:latin typeface="PMingLiU" panose="02020500000000000000" pitchFamily="18" charset="-120"/>
                <a:ea typeface="PMingLiU" panose="02020500000000000000" pitchFamily="18" charset="-120"/>
              </a:rPr>
              <a:t>9:5</a:t>
            </a:r>
            <a:r>
              <a:rPr lang="en-US" sz="9500" dirty="0">
                <a:solidFill>
                  <a:srgbClr val="FFFFFF"/>
                </a:solidFill>
                <a:latin typeface="PMingLiU" panose="02020500000000000000" pitchFamily="18" charset="-120"/>
                <a:ea typeface="PMingLiU" panose="02020500000000000000" pitchFamily="18" charset="-120"/>
              </a:rPr>
              <a:t>-</a:t>
            </a:r>
          </a:p>
        </p:txBody>
      </p:sp>
    </p:spTree>
    <p:extLst>
      <p:ext uri="{BB962C8B-B14F-4D97-AF65-F5344CB8AC3E}">
        <p14:creationId xmlns:p14="http://schemas.microsoft.com/office/powerpoint/2010/main" val="3891312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FB4D73C-A70A-8E1C-080E-ED4AE16EABAA}"/>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5" name="Rectangle 4">
            <a:extLst>
              <a:ext uri="{FF2B5EF4-FFF2-40B4-BE49-F238E27FC236}">
                <a16:creationId xmlns:a16="http://schemas.microsoft.com/office/drawing/2014/main" id="{455EE2BB-765B-5D51-2BBD-BC8F48B3639F}"/>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4964046" y="3830335"/>
            <a:ext cx="3608252" cy="2178994"/>
          </a:xfrm>
          <a:prstGeom prst="rect">
            <a:avLst/>
          </a:prstGeom>
        </p:spPr>
        <p:txBody>
          <a:bodyPr lIns="0" tIns="0" rIns="0" bIns="0" rtlCol="0" anchor="t">
            <a:spAutoFit/>
          </a:bodyPr>
          <a:lstStyle/>
          <a:p>
            <a:pPr marL="0" lvl="0" indent="0" algn="ctr">
              <a:lnSpc>
                <a:spcPts val="18172"/>
              </a:lnSpc>
            </a:pPr>
            <a:r>
              <a:rPr lang="en-US" sz="13950" dirty="0" err="1">
                <a:solidFill>
                  <a:srgbClr val="FFFFFF"/>
                </a:solidFill>
                <a:latin typeface="PMingLiU" panose="02020500000000000000" pitchFamily="18" charset="-120"/>
                <a:ea typeface="PMingLiU" panose="02020500000000000000" pitchFamily="18" charset="-120"/>
              </a:rPr>
              <a:t>經文</a:t>
            </a:r>
            <a:endParaRPr lang="en-US" sz="13950" dirty="0">
              <a:solidFill>
                <a:srgbClr val="FFFFFF"/>
              </a:solidFill>
              <a:latin typeface="PMingLiU" panose="02020500000000000000" pitchFamily="18" charset="-120"/>
              <a:ea typeface="PMingLiU" panose="02020500000000000000" pitchFamily="18" charset="-120"/>
            </a:endParaRPr>
          </a:p>
        </p:txBody>
      </p:sp>
      <p:sp>
        <p:nvSpPr>
          <p:cNvPr id="4" name="TextBox 4"/>
          <p:cNvSpPr txBox="1"/>
          <p:nvPr/>
        </p:nvSpPr>
        <p:spPr>
          <a:xfrm>
            <a:off x="7465722" y="5370525"/>
            <a:ext cx="5107446" cy="2070952"/>
          </a:xfrm>
          <a:prstGeom prst="rect">
            <a:avLst/>
          </a:prstGeom>
        </p:spPr>
        <p:txBody>
          <a:bodyPr lIns="0" tIns="0" rIns="0" bIns="0" rtlCol="0" anchor="t">
            <a:spAutoFit/>
          </a:bodyPr>
          <a:lstStyle/>
          <a:p>
            <a:pPr marL="0" lvl="0" indent="0" algn="ctr">
              <a:lnSpc>
                <a:spcPts val="17262"/>
              </a:lnSpc>
            </a:pPr>
            <a:r>
              <a:rPr lang="en-US" sz="13250" dirty="0" err="1">
                <a:solidFill>
                  <a:srgbClr val="FFFFFF"/>
                </a:solidFill>
                <a:latin typeface="PMingLiU" panose="02020500000000000000" pitchFamily="18" charset="-120"/>
                <a:ea typeface="PMingLiU" panose="02020500000000000000" pitchFamily="18" charset="-120"/>
              </a:rPr>
              <a:t>看原文</a:t>
            </a:r>
            <a:endParaRPr lang="en-US" sz="13250"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B5A4AD6-C744-4BB6-BC7F-50A528274675}"/>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sp>
        <p:nvSpPr>
          <p:cNvPr id="21" name="Rectangle 20">
            <a:extLst>
              <a:ext uri="{FF2B5EF4-FFF2-40B4-BE49-F238E27FC236}">
                <a16:creationId xmlns:a16="http://schemas.microsoft.com/office/drawing/2014/main" id="{BBA93693-7659-EB1F-90B0-5AF190F262AE}"/>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
            <a:extLst>
              <a:ext uri="{FF2B5EF4-FFF2-40B4-BE49-F238E27FC236}">
                <a16:creationId xmlns:a16="http://schemas.microsoft.com/office/drawing/2014/main" id="{04217748-828F-7C0C-576C-5C5353F96F68}"/>
              </a:ext>
            </a:extLst>
          </p:cNvPr>
          <p:cNvGrpSpPr/>
          <p:nvPr/>
        </p:nvGrpSpPr>
        <p:grpSpPr>
          <a:xfrm>
            <a:off x="381000" y="147097"/>
            <a:ext cx="6922355" cy="5613860"/>
            <a:chOff x="0" y="0"/>
            <a:chExt cx="2393446" cy="1271869"/>
          </a:xfrm>
        </p:grpSpPr>
        <p:sp>
          <p:nvSpPr>
            <p:cNvPr id="12" name="Freeform 5">
              <a:extLst>
                <a:ext uri="{FF2B5EF4-FFF2-40B4-BE49-F238E27FC236}">
                  <a16:creationId xmlns:a16="http://schemas.microsoft.com/office/drawing/2014/main" id="{2AE0245B-4880-0F56-9B12-642D7B7FDDC2}"/>
                </a:ext>
              </a:extLst>
            </p:cNvPr>
            <p:cNvSpPr/>
            <p:nvPr/>
          </p:nvSpPr>
          <p:spPr>
            <a:xfrm>
              <a:off x="0" y="0"/>
              <a:ext cx="2393446" cy="1271869"/>
            </a:xfrm>
            <a:custGeom>
              <a:avLst/>
              <a:gdLst/>
              <a:ahLst/>
              <a:cxnLst/>
              <a:rect l="l" t="t" r="r" b="b"/>
              <a:pathLst>
                <a:path w="2393446" h="1271869">
                  <a:moveTo>
                    <a:pt x="0" y="0"/>
                  </a:moveTo>
                  <a:lnTo>
                    <a:pt x="0" y="1271869"/>
                  </a:lnTo>
                  <a:lnTo>
                    <a:pt x="2393446" y="1271869"/>
                  </a:lnTo>
                  <a:lnTo>
                    <a:pt x="2393446" y="0"/>
                  </a:lnTo>
                  <a:lnTo>
                    <a:pt x="0" y="0"/>
                  </a:lnTo>
                  <a:close/>
                  <a:moveTo>
                    <a:pt x="2332486" y="1210909"/>
                  </a:moveTo>
                  <a:lnTo>
                    <a:pt x="59690" y="1210909"/>
                  </a:lnTo>
                  <a:lnTo>
                    <a:pt x="59690" y="59690"/>
                  </a:lnTo>
                  <a:lnTo>
                    <a:pt x="2332486" y="59690"/>
                  </a:lnTo>
                  <a:lnTo>
                    <a:pt x="2332486" y="1210909"/>
                  </a:lnTo>
                  <a:close/>
                </a:path>
              </a:pathLst>
            </a:custGeom>
            <a:solidFill>
              <a:srgbClr val="A6A6A6"/>
            </a:solidFill>
          </p:spPr>
        </p:sp>
      </p:grpSp>
      <p:sp>
        <p:nvSpPr>
          <p:cNvPr id="11" name="TextBox 6">
            <a:extLst>
              <a:ext uri="{FF2B5EF4-FFF2-40B4-BE49-F238E27FC236}">
                <a16:creationId xmlns:a16="http://schemas.microsoft.com/office/drawing/2014/main" id="{EC6EFFAD-90C2-EFA9-D749-0F1951A6C49D}"/>
              </a:ext>
            </a:extLst>
          </p:cNvPr>
          <p:cNvSpPr txBox="1"/>
          <p:nvPr/>
        </p:nvSpPr>
        <p:spPr>
          <a:xfrm>
            <a:off x="531377" y="647700"/>
            <a:ext cx="6707623" cy="4431983"/>
          </a:xfrm>
          <a:prstGeom prst="rect">
            <a:avLst/>
          </a:prstGeom>
        </p:spPr>
        <p:txBody>
          <a:bodyPr wrap="square" lIns="0" tIns="0" rIns="0" bIns="0" rtlCol="0" anchor="t">
            <a:spAutoFit/>
          </a:bodyPr>
          <a:lstStyle/>
          <a:p>
            <a:pPr>
              <a:spcBef>
                <a:spcPct val="0"/>
              </a:spcBef>
            </a:pPr>
            <a:r>
              <a:rPr lang="zh-TW" altLang="en-US" sz="7200" b="0" i="0" dirty="0">
                <a:solidFill>
                  <a:schemeClr val="bg1"/>
                </a:solidFill>
                <a:effectLst/>
                <a:highlight>
                  <a:srgbClr val="0D0D0D"/>
                </a:highlight>
                <a:latin typeface="Chinese Quote"/>
              </a:rPr>
              <a:t>耶和華今天已經照祂的應許宣稱你們是祂的子民是祂寶貴的產業</a:t>
            </a:r>
            <a:endParaRPr lang="en-US" sz="7200" dirty="0">
              <a:solidFill>
                <a:schemeClr val="bg1"/>
              </a:solidFill>
              <a:highlight>
                <a:srgbClr val="0D0D0D"/>
              </a:highlight>
              <a:latin typeface="SimSun" panose="02010600030101010101" pitchFamily="2" charset="-122"/>
              <a:ea typeface="SimSun" panose="02010600030101010101" pitchFamily="2" charset="-122"/>
            </a:endParaRPr>
          </a:p>
        </p:txBody>
      </p:sp>
      <p:grpSp>
        <p:nvGrpSpPr>
          <p:cNvPr id="14" name="Group 8">
            <a:extLst>
              <a:ext uri="{FF2B5EF4-FFF2-40B4-BE49-F238E27FC236}">
                <a16:creationId xmlns:a16="http://schemas.microsoft.com/office/drawing/2014/main" id="{A4976103-E1A6-D2FE-B8E7-AA86AB58D167}"/>
              </a:ext>
            </a:extLst>
          </p:cNvPr>
          <p:cNvGrpSpPr/>
          <p:nvPr/>
        </p:nvGrpSpPr>
        <p:grpSpPr>
          <a:xfrm>
            <a:off x="7437516" y="285816"/>
            <a:ext cx="10716323" cy="4856250"/>
            <a:chOff x="0" y="0"/>
            <a:chExt cx="3832902" cy="1219612"/>
          </a:xfrm>
        </p:grpSpPr>
        <p:sp>
          <p:nvSpPr>
            <p:cNvPr id="16" name="Freeform 9">
              <a:extLst>
                <a:ext uri="{FF2B5EF4-FFF2-40B4-BE49-F238E27FC236}">
                  <a16:creationId xmlns:a16="http://schemas.microsoft.com/office/drawing/2014/main" id="{E7E1F7ED-6846-8DE8-B4E1-3A143BE032CA}"/>
                </a:ext>
              </a:extLst>
            </p:cNvPr>
            <p:cNvSpPr/>
            <p:nvPr/>
          </p:nvSpPr>
          <p:spPr>
            <a:xfrm>
              <a:off x="0" y="0"/>
              <a:ext cx="3832902" cy="1219612"/>
            </a:xfrm>
            <a:custGeom>
              <a:avLst/>
              <a:gdLst/>
              <a:ahLst/>
              <a:cxnLst/>
              <a:rect l="l" t="t" r="r" b="b"/>
              <a:pathLst>
                <a:path w="3832902" h="1219612">
                  <a:moveTo>
                    <a:pt x="0" y="0"/>
                  </a:moveTo>
                  <a:lnTo>
                    <a:pt x="0" y="1219612"/>
                  </a:lnTo>
                  <a:lnTo>
                    <a:pt x="3832902" y="1219612"/>
                  </a:lnTo>
                  <a:lnTo>
                    <a:pt x="3832902" y="0"/>
                  </a:lnTo>
                  <a:lnTo>
                    <a:pt x="0" y="0"/>
                  </a:lnTo>
                  <a:close/>
                  <a:moveTo>
                    <a:pt x="3771942" y="1158651"/>
                  </a:moveTo>
                  <a:lnTo>
                    <a:pt x="59690" y="1158651"/>
                  </a:lnTo>
                  <a:lnTo>
                    <a:pt x="59690" y="59690"/>
                  </a:lnTo>
                  <a:lnTo>
                    <a:pt x="3771943" y="59690"/>
                  </a:lnTo>
                  <a:lnTo>
                    <a:pt x="3771943" y="1158651"/>
                  </a:lnTo>
                  <a:close/>
                </a:path>
              </a:pathLst>
            </a:custGeom>
            <a:solidFill>
              <a:srgbClr val="737373"/>
            </a:solidFill>
          </p:spPr>
          <p:txBody>
            <a:bodyPr/>
            <a:lstStyle/>
            <a:p>
              <a:endParaRPr lang="en-US" dirty="0"/>
            </a:p>
          </p:txBody>
        </p:sp>
      </p:grpSp>
      <p:sp>
        <p:nvSpPr>
          <p:cNvPr id="15" name="TextBox 10">
            <a:extLst>
              <a:ext uri="{FF2B5EF4-FFF2-40B4-BE49-F238E27FC236}">
                <a16:creationId xmlns:a16="http://schemas.microsoft.com/office/drawing/2014/main" id="{BDAAD6B2-B1A9-8CBD-CC77-9DE7108B87D2}"/>
              </a:ext>
            </a:extLst>
          </p:cNvPr>
          <p:cNvSpPr txBox="1"/>
          <p:nvPr/>
        </p:nvSpPr>
        <p:spPr>
          <a:xfrm>
            <a:off x="7620000" y="1028700"/>
            <a:ext cx="10609396" cy="2369880"/>
          </a:xfrm>
          <a:prstGeom prst="rect">
            <a:avLst/>
          </a:prstGeom>
        </p:spPr>
        <p:txBody>
          <a:bodyPr lIns="0" tIns="0" rIns="0" bIns="0" rtlCol="0" anchor="t">
            <a:spAutoFit/>
          </a:bodyPr>
          <a:lstStyle/>
          <a:p>
            <a:pPr>
              <a:spcBef>
                <a:spcPct val="0"/>
              </a:spcBef>
            </a:pPr>
            <a:r>
              <a:rPr lang="zh-TW" altLang="en-US" sz="7700" b="1" dirty="0">
                <a:solidFill>
                  <a:schemeClr val="bg1"/>
                </a:solidFill>
                <a:highlight>
                  <a:srgbClr val="000000"/>
                </a:highlight>
                <a:latin typeface="Arial" panose="020B0604020202020204" pitchFamily="34" charset="0"/>
              </a:rPr>
              <a:t>凡活物的生命和人類的氣息，都在</a:t>
            </a:r>
            <a:r>
              <a:rPr lang="zh-CN" altLang="en-US" sz="7700" b="1" dirty="0">
                <a:solidFill>
                  <a:schemeClr val="bg1"/>
                </a:solidFill>
                <a:highlight>
                  <a:srgbClr val="000000"/>
                </a:highlight>
                <a:latin typeface="Arial" panose="020B0604020202020204" pitchFamily="34" charset="0"/>
              </a:rPr>
              <a:t>祂</a:t>
            </a:r>
            <a:r>
              <a:rPr lang="zh-TW" altLang="en-US" sz="7700" b="1" dirty="0">
                <a:solidFill>
                  <a:schemeClr val="bg1"/>
                </a:solidFill>
                <a:highlight>
                  <a:srgbClr val="000000"/>
                </a:highlight>
                <a:latin typeface="Arial" panose="020B0604020202020204" pitchFamily="34" charset="0"/>
              </a:rPr>
              <a:t>手中。</a:t>
            </a:r>
            <a:endParaRPr lang="en-US" sz="7700" b="1" dirty="0">
              <a:solidFill>
                <a:schemeClr val="bg1"/>
              </a:solidFill>
              <a:highlight>
                <a:srgbClr val="000000"/>
              </a:highlight>
              <a:latin typeface="SimSun" panose="02010600030101010101" pitchFamily="2" charset="-122"/>
              <a:ea typeface="SimSun" panose="02010600030101010101" pitchFamily="2" charset="-122"/>
            </a:endParaRPr>
          </a:p>
        </p:txBody>
      </p:sp>
      <p:sp>
        <p:nvSpPr>
          <p:cNvPr id="18" name="TextBox 12">
            <a:extLst>
              <a:ext uri="{FF2B5EF4-FFF2-40B4-BE49-F238E27FC236}">
                <a16:creationId xmlns:a16="http://schemas.microsoft.com/office/drawing/2014/main" id="{A599F3B2-4600-0F62-037E-4BF77515C81F}"/>
              </a:ext>
            </a:extLst>
          </p:cNvPr>
          <p:cNvSpPr txBox="1"/>
          <p:nvPr/>
        </p:nvSpPr>
        <p:spPr>
          <a:xfrm>
            <a:off x="381000" y="6591300"/>
            <a:ext cx="17700009" cy="3323987"/>
          </a:xfrm>
          <a:prstGeom prst="rect">
            <a:avLst/>
          </a:prstGeom>
        </p:spPr>
        <p:txBody>
          <a:bodyPr wrap="square" lIns="0" tIns="0" rIns="0" bIns="0" rtlCol="0" anchor="t">
            <a:spAutoFit/>
          </a:bodyPr>
          <a:lstStyle/>
          <a:p>
            <a:pPr>
              <a:spcBef>
                <a:spcPct val="0"/>
              </a:spcBef>
            </a:pPr>
            <a:r>
              <a:rPr lang="zh-TW" altLang="en-US" sz="7200" b="1" i="0" dirty="0">
                <a:solidFill>
                  <a:schemeClr val="bg1"/>
                </a:solidFill>
                <a:effectLst/>
                <a:highlight>
                  <a:srgbClr val="000000"/>
                </a:highlight>
                <a:latin typeface="Trebuchet"/>
              </a:rPr>
              <a:t>我是葡萄樹，你們是枝子。常在我裡面的，我也常在他裡面，這人就多結果子；因為離了我，你們就不能做什麼。</a:t>
            </a:r>
            <a:endParaRPr lang="en-US" sz="7200" b="1" dirty="0">
              <a:solidFill>
                <a:schemeClr val="bg1"/>
              </a:solidFill>
              <a:highlight>
                <a:srgbClr val="000000"/>
              </a:highlight>
              <a:latin typeface="SimSun" panose="02010600030101010101" pitchFamily="2" charset="-122"/>
              <a:ea typeface="SimSun" panose="02010600030101010101" pitchFamily="2" charset="-122"/>
              <a:cs typeface="Calibri"/>
            </a:endParaRPr>
          </a:p>
        </p:txBody>
      </p:sp>
      <p:grpSp>
        <p:nvGrpSpPr>
          <p:cNvPr id="19" name="Group 13">
            <a:extLst>
              <a:ext uri="{FF2B5EF4-FFF2-40B4-BE49-F238E27FC236}">
                <a16:creationId xmlns:a16="http://schemas.microsoft.com/office/drawing/2014/main" id="{9F1DD972-7091-3E69-95E4-C4CFDBE751AF}"/>
              </a:ext>
            </a:extLst>
          </p:cNvPr>
          <p:cNvGrpSpPr/>
          <p:nvPr/>
        </p:nvGrpSpPr>
        <p:grpSpPr>
          <a:xfrm>
            <a:off x="123179" y="5889958"/>
            <a:ext cx="18048498" cy="4249945"/>
            <a:chOff x="-5278" y="0"/>
            <a:chExt cx="6584141" cy="1850500"/>
          </a:xfrm>
        </p:grpSpPr>
        <p:sp>
          <p:nvSpPr>
            <p:cNvPr id="20" name="Freeform 14">
              <a:extLst>
                <a:ext uri="{FF2B5EF4-FFF2-40B4-BE49-F238E27FC236}">
                  <a16:creationId xmlns:a16="http://schemas.microsoft.com/office/drawing/2014/main" id="{64A158B2-94C9-F5D8-E98A-759FB815100A}"/>
                </a:ext>
              </a:extLst>
            </p:cNvPr>
            <p:cNvSpPr/>
            <p:nvPr/>
          </p:nvSpPr>
          <p:spPr>
            <a:xfrm>
              <a:off x="-5278" y="0"/>
              <a:ext cx="6584141" cy="1850500"/>
            </a:xfrm>
            <a:custGeom>
              <a:avLst/>
              <a:gdLst/>
              <a:ahLst/>
              <a:cxnLst/>
              <a:rect l="l" t="t" r="r" b="b"/>
              <a:pathLst>
                <a:path w="6573585" h="1834666">
                  <a:moveTo>
                    <a:pt x="0" y="0"/>
                  </a:moveTo>
                  <a:lnTo>
                    <a:pt x="0" y="1834666"/>
                  </a:lnTo>
                  <a:lnTo>
                    <a:pt x="6573585" y="1834666"/>
                  </a:lnTo>
                  <a:lnTo>
                    <a:pt x="6573585" y="0"/>
                  </a:lnTo>
                  <a:lnTo>
                    <a:pt x="0" y="0"/>
                  </a:lnTo>
                  <a:close/>
                  <a:moveTo>
                    <a:pt x="6512625" y="1773706"/>
                  </a:moveTo>
                  <a:lnTo>
                    <a:pt x="59690" y="1773706"/>
                  </a:lnTo>
                  <a:lnTo>
                    <a:pt x="59690" y="59690"/>
                  </a:lnTo>
                  <a:lnTo>
                    <a:pt x="6512625" y="59690"/>
                  </a:lnTo>
                  <a:lnTo>
                    <a:pt x="6512625" y="1773706"/>
                  </a:lnTo>
                  <a:close/>
                </a:path>
              </a:pathLst>
            </a:custGeom>
            <a:solidFill>
              <a:srgbClr val="545454"/>
            </a:solidFill>
          </p:spPr>
        </p:sp>
      </p:grpSp>
      <p:sp>
        <p:nvSpPr>
          <p:cNvPr id="9" name="TextBox 8">
            <a:extLst>
              <a:ext uri="{FF2B5EF4-FFF2-40B4-BE49-F238E27FC236}">
                <a16:creationId xmlns:a16="http://schemas.microsoft.com/office/drawing/2014/main" id="{C060A187-BA07-DE7A-0634-26C5839963FD}"/>
              </a:ext>
            </a:extLst>
          </p:cNvPr>
          <p:cNvSpPr txBox="1"/>
          <p:nvPr/>
        </p:nvSpPr>
        <p:spPr>
          <a:xfrm>
            <a:off x="7620000" y="4564440"/>
            <a:ext cx="30480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Adam</a:t>
            </a:r>
            <a:endParaRPr lang="en-US" sz="9600" b="1" dirty="0">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42328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B5A4AD6-C744-4BB6-BC7F-50A528274675}"/>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sp>
        <p:nvSpPr>
          <p:cNvPr id="21" name="Rectangle 20">
            <a:extLst>
              <a:ext uri="{FF2B5EF4-FFF2-40B4-BE49-F238E27FC236}">
                <a16:creationId xmlns:a16="http://schemas.microsoft.com/office/drawing/2014/main" id="{534CA175-3A92-FD98-0AFC-E9757C824DC0}"/>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
            <a:extLst>
              <a:ext uri="{FF2B5EF4-FFF2-40B4-BE49-F238E27FC236}">
                <a16:creationId xmlns:a16="http://schemas.microsoft.com/office/drawing/2014/main" id="{A4976103-E1A6-D2FE-B8E7-AA86AB58D167}"/>
              </a:ext>
            </a:extLst>
          </p:cNvPr>
          <p:cNvGrpSpPr/>
          <p:nvPr/>
        </p:nvGrpSpPr>
        <p:grpSpPr>
          <a:xfrm>
            <a:off x="7437516" y="285816"/>
            <a:ext cx="10716323" cy="4856250"/>
            <a:chOff x="0" y="0"/>
            <a:chExt cx="3832902" cy="1219612"/>
          </a:xfrm>
        </p:grpSpPr>
        <p:sp>
          <p:nvSpPr>
            <p:cNvPr id="16" name="Freeform 9">
              <a:extLst>
                <a:ext uri="{FF2B5EF4-FFF2-40B4-BE49-F238E27FC236}">
                  <a16:creationId xmlns:a16="http://schemas.microsoft.com/office/drawing/2014/main" id="{E7E1F7ED-6846-8DE8-B4E1-3A143BE032CA}"/>
                </a:ext>
              </a:extLst>
            </p:cNvPr>
            <p:cNvSpPr/>
            <p:nvPr/>
          </p:nvSpPr>
          <p:spPr>
            <a:xfrm>
              <a:off x="0" y="0"/>
              <a:ext cx="3832902" cy="1219612"/>
            </a:xfrm>
            <a:custGeom>
              <a:avLst/>
              <a:gdLst/>
              <a:ahLst/>
              <a:cxnLst/>
              <a:rect l="l" t="t" r="r" b="b"/>
              <a:pathLst>
                <a:path w="3832902" h="1219612">
                  <a:moveTo>
                    <a:pt x="0" y="0"/>
                  </a:moveTo>
                  <a:lnTo>
                    <a:pt x="0" y="1219612"/>
                  </a:lnTo>
                  <a:lnTo>
                    <a:pt x="3832902" y="1219612"/>
                  </a:lnTo>
                  <a:lnTo>
                    <a:pt x="3832902" y="0"/>
                  </a:lnTo>
                  <a:lnTo>
                    <a:pt x="0" y="0"/>
                  </a:lnTo>
                  <a:close/>
                  <a:moveTo>
                    <a:pt x="3771942" y="1158651"/>
                  </a:moveTo>
                  <a:lnTo>
                    <a:pt x="59690" y="1158651"/>
                  </a:lnTo>
                  <a:lnTo>
                    <a:pt x="59690" y="59690"/>
                  </a:lnTo>
                  <a:lnTo>
                    <a:pt x="3771943" y="59690"/>
                  </a:lnTo>
                  <a:lnTo>
                    <a:pt x="3771943" y="1158651"/>
                  </a:lnTo>
                  <a:close/>
                </a:path>
              </a:pathLst>
            </a:custGeom>
            <a:solidFill>
              <a:srgbClr val="737373"/>
            </a:solidFill>
          </p:spPr>
          <p:txBody>
            <a:bodyPr/>
            <a:lstStyle/>
            <a:p>
              <a:endParaRPr lang="en-US" dirty="0"/>
            </a:p>
          </p:txBody>
        </p:sp>
      </p:grpSp>
      <p:grpSp>
        <p:nvGrpSpPr>
          <p:cNvPr id="19" name="Group 13">
            <a:extLst>
              <a:ext uri="{FF2B5EF4-FFF2-40B4-BE49-F238E27FC236}">
                <a16:creationId xmlns:a16="http://schemas.microsoft.com/office/drawing/2014/main" id="{9F1DD972-7091-3E69-95E4-C4CFDBE751AF}"/>
              </a:ext>
            </a:extLst>
          </p:cNvPr>
          <p:cNvGrpSpPr/>
          <p:nvPr/>
        </p:nvGrpSpPr>
        <p:grpSpPr>
          <a:xfrm>
            <a:off x="123179" y="5889958"/>
            <a:ext cx="18048498" cy="4249945"/>
            <a:chOff x="-5278" y="0"/>
            <a:chExt cx="6584141" cy="1850500"/>
          </a:xfrm>
        </p:grpSpPr>
        <p:sp>
          <p:nvSpPr>
            <p:cNvPr id="20" name="Freeform 14">
              <a:extLst>
                <a:ext uri="{FF2B5EF4-FFF2-40B4-BE49-F238E27FC236}">
                  <a16:creationId xmlns:a16="http://schemas.microsoft.com/office/drawing/2014/main" id="{64A158B2-94C9-F5D8-E98A-759FB815100A}"/>
                </a:ext>
              </a:extLst>
            </p:cNvPr>
            <p:cNvSpPr/>
            <p:nvPr/>
          </p:nvSpPr>
          <p:spPr>
            <a:xfrm>
              <a:off x="-5278" y="0"/>
              <a:ext cx="6584141" cy="1850500"/>
            </a:xfrm>
            <a:custGeom>
              <a:avLst/>
              <a:gdLst/>
              <a:ahLst/>
              <a:cxnLst/>
              <a:rect l="l" t="t" r="r" b="b"/>
              <a:pathLst>
                <a:path w="6573585" h="1834666">
                  <a:moveTo>
                    <a:pt x="0" y="0"/>
                  </a:moveTo>
                  <a:lnTo>
                    <a:pt x="0" y="1834666"/>
                  </a:lnTo>
                  <a:lnTo>
                    <a:pt x="6573585" y="1834666"/>
                  </a:lnTo>
                  <a:lnTo>
                    <a:pt x="6573585" y="0"/>
                  </a:lnTo>
                  <a:lnTo>
                    <a:pt x="0" y="0"/>
                  </a:lnTo>
                  <a:close/>
                  <a:moveTo>
                    <a:pt x="6512625" y="1773706"/>
                  </a:moveTo>
                  <a:lnTo>
                    <a:pt x="59690" y="1773706"/>
                  </a:lnTo>
                  <a:lnTo>
                    <a:pt x="59690" y="59690"/>
                  </a:lnTo>
                  <a:lnTo>
                    <a:pt x="6512625" y="59690"/>
                  </a:lnTo>
                  <a:lnTo>
                    <a:pt x="6512625" y="1773706"/>
                  </a:lnTo>
                  <a:close/>
                </a:path>
              </a:pathLst>
            </a:custGeom>
            <a:solidFill>
              <a:srgbClr val="545454"/>
            </a:solidFill>
          </p:spPr>
        </p:sp>
      </p:grpSp>
      <p:sp>
        <p:nvSpPr>
          <p:cNvPr id="9" name="TextBox 8">
            <a:extLst>
              <a:ext uri="{FF2B5EF4-FFF2-40B4-BE49-F238E27FC236}">
                <a16:creationId xmlns:a16="http://schemas.microsoft.com/office/drawing/2014/main" id="{C060A187-BA07-DE7A-0634-26C5839963FD}"/>
              </a:ext>
            </a:extLst>
          </p:cNvPr>
          <p:cNvSpPr txBox="1"/>
          <p:nvPr/>
        </p:nvSpPr>
        <p:spPr>
          <a:xfrm>
            <a:off x="5867400" y="4488239"/>
            <a:ext cx="66040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Adam</a:t>
            </a:r>
            <a:endParaRPr lang="en-US" sz="9600" b="1" dirty="0">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sp>
        <p:nvSpPr>
          <p:cNvPr id="22" name="TextBox 10">
            <a:extLst>
              <a:ext uri="{FF2B5EF4-FFF2-40B4-BE49-F238E27FC236}">
                <a16:creationId xmlns:a16="http://schemas.microsoft.com/office/drawing/2014/main" id="{619B9C08-2715-FFB8-F9B8-15F9C7B04335}"/>
              </a:ext>
            </a:extLst>
          </p:cNvPr>
          <p:cNvSpPr txBox="1"/>
          <p:nvPr/>
        </p:nvSpPr>
        <p:spPr>
          <a:xfrm>
            <a:off x="7620000" y="1028700"/>
            <a:ext cx="10609396" cy="2369880"/>
          </a:xfrm>
          <a:prstGeom prst="rect">
            <a:avLst/>
          </a:prstGeom>
        </p:spPr>
        <p:txBody>
          <a:bodyPr lIns="0" tIns="0" rIns="0" bIns="0" rtlCol="0" anchor="t">
            <a:spAutoFit/>
          </a:bodyPr>
          <a:lstStyle/>
          <a:p>
            <a:pPr>
              <a:spcBef>
                <a:spcPct val="0"/>
              </a:spcBef>
            </a:pPr>
            <a:r>
              <a:rPr lang="zh-TW" altLang="en-US" sz="7700" b="1" dirty="0">
                <a:solidFill>
                  <a:schemeClr val="bg1"/>
                </a:solidFill>
                <a:highlight>
                  <a:srgbClr val="000000"/>
                </a:highlight>
                <a:latin typeface="Arial" panose="020B0604020202020204" pitchFamily="34" charset="0"/>
              </a:rPr>
              <a:t>凡活物的生命和人類的氣息，都在</a:t>
            </a:r>
            <a:r>
              <a:rPr lang="zh-CN" altLang="en-US" sz="7700" b="1" dirty="0">
                <a:solidFill>
                  <a:schemeClr val="bg1"/>
                </a:solidFill>
                <a:highlight>
                  <a:srgbClr val="000000"/>
                </a:highlight>
                <a:latin typeface="Arial" panose="020B0604020202020204" pitchFamily="34" charset="0"/>
              </a:rPr>
              <a:t>祂</a:t>
            </a:r>
            <a:r>
              <a:rPr lang="zh-TW" altLang="en-US" sz="7700" b="1" dirty="0">
                <a:solidFill>
                  <a:schemeClr val="bg1"/>
                </a:solidFill>
                <a:highlight>
                  <a:srgbClr val="000000"/>
                </a:highlight>
                <a:latin typeface="Arial" panose="020B0604020202020204" pitchFamily="34" charset="0"/>
              </a:rPr>
              <a:t>手中。</a:t>
            </a:r>
            <a:endParaRPr lang="en-US" sz="7700" b="1" dirty="0">
              <a:solidFill>
                <a:schemeClr val="bg1"/>
              </a:solidFill>
              <a:highlight>
                <a:srgbClr val="000000"/>
              </a:highlight>
              <a:latin typeface="SimSun" panose="02010600030101010101" pitchFamily="2" charset="-122"/>
              <a:ea typeface="SimSun" panose="02010600030101010101" pitchFamily="2" charset="-122"/>
            </a:endParaRPr>
          </a:p>
        </p:txBody>
      </p:sp>
      <p:sp>
        <p:nvSpPr>
          <p:cNvPr id="23" name="TextBox 12">
            <a:extLst>
              <a:ext uri="{FF2B5EF4-FFF2-40B4-BE49-F238E27FC236}">
                <a16:creationId xmlns:a16="http://schemas.microsoft.com/office/drawing/2014/main" id="{066F74CD-8A96-9E35-CA0C-AB9BEBD87444}"/>
              </a:ext>
            </a:extLst>
          </p:cNvPr>
          <p:cNvSpPr txBox="1"/>
          <p:nvPr/>
        </p:nvSpPr>
        <p:spPr>
          <a:xfrm>
            <a:off x="381000" y="6591300"/>
            <a:ext cx="17700009" cy="3323987"/>
          </a:xfrm>
          <a:prstGeom prst="rect">
            <a:avLst/>
          </a:prstGeom>
        </p:spPr>
        <p:txBody>
          <a:bodyPr wrap="square" lIns="0" tIns="0" rIns="0" bIns="0" rtlCol="0" anchor="t">
            <a:spAutoFit/>
          </a:bodyPr>
          <a:lstStyle/>
          <a:p>
            <a:pPr>
              <a:spcBef>
                <a:spcPct val="0"/>
              </a:spcBef>
            </a:pPr>
            <a:r>
              <a:rPr lang="zh-TW" altLang="en-US" sz="7200" b="1" i="0" dirty="0">
                <a:solidFill>
                  <a:schemeClr val="bg1"/>
                </a:solidFill>
                <a:effectLst/>
                <a:highlight>
                  <a:srgbClr val="000000"/>
                </a:highlight>
                <a:latin typeface="Trebuchet"/>
              </a:rPr>
              <a:t>我是葡萄樹，你們是枝子。常在我裡面的，我也常在他裡面，這人就多結果子；因為離了我，你們就不能做什麼。</a:t>
            </a:r>
            <a:endParaRPr lang="en-US" sz="7200" b="1" dirty="0">
              <a:solidFill>
                <a:schemeClr val="bg1"/>
              </a:solidFill>
              <a:highlight>
                <a:srgbClr val="000000"/>
              </a:highlight>
              <a:latin typeface="SimSun" panose="02010600030101010101" pitchFamily="2" charset="-122"/>
              <a:ea typeface="SimSun" panose="02010600030101010101" pitchFamily="2" charset="-122"/>
              <a:cs typeface="Calibri"/>
            </a:endParaRPr>
          </a:p>
        </p:txBody>
      </p:sp>
      <p:grpSp>
        <p:nvGrpSpPr>
          <p:cNvPr id="25" name="Group 4">
            <a:extLst>
              <a:ext uri="{FF2B5EF4-FFF2-40B4-BE49-F238E27FC236}">
                <a16:creationId xmlns:a16="http://schemas.microsoft.com/office/drawing/2014/main" id="{9229E51F-5CCA-6772-3E6E-A71C6339920A}"/>
              </a:ext>
            </a:extLst>
          </p:cNvPr>
          <p:cNvGrpSpPr/>
          <p:nvPr/>
        </p:nvGrpSpPr>
        <p:grpSpPr>
          <a:xfrm>
            <a:off x="381000" y="147097"/>
            <a:ext cx="6922355" cy="5613860"/>
            <a:chOff x="0" y="0"/>
            <a:chExt cx="2393446" cy="1271869"/>
          </a:xfrm>
        </p:grpSpPr>
        <p:sp>
          <p:nvSpPr>
            <p:cNvPr id="26" name="Freeform 5">
              <a:extLst>
                <a:ext uri="{FF2B5EF4-FFF2-40B4-BE49-F238E27FC236}">
                  <a16:creationId xmlns:a16="http://schemas.microsoft.com/office/drawing/2014/main" id="{285C8BE2-2AFB-A49B-305C-90908B1B7B01}"/>
                </a:ext>
              </a:extLst>
            </p:cNvPr>
            <p:cNvSpPr/>
            <p:nvPr/>
          </p:nvSpPr>
          <p:spPr>
            <a:xfrm>
              <a:off x="0" y="0"/>
              <a:ext cx="2393446" cy="1271869"/>
            </a:xfrm>
            <a:custGeom>
              <a:avLst/>
              <a:gdLst/>
              <a:ahLst/>
              <a:cxnLst/>
              <a:rect l="l" t="t" r="r" b="b"/>
              <a:pathLst>
                <a:path w="2393446" h="1271869">
                  <a:moveTo>
                    <a:pt x="0" y="0"/>
                  </a:moveTo>
                  <a:lnTo>
                    <a:pt x="0" y="1271869"/>
                  </a:lnTo>
                  <a:lnTo>
                    <a:pt x="2393446" y="1271869"/>
                  </a:lnTo>
                  <a:lnTo>
                    <a:pt x="2393446" y="0"/>
                  </a:lnTo>
                  <a:lnTo>
                    <a:pt x="0" y="0"/>
                  </a:lnTo>
                  <a:close/>
                  <a:moveTo>
                    <a:pt x="2332486" y="1210909"/>
                  </a:moveTo>
                  <a:lnTo>
                    <a:pt x="59690" y="1210909"/>
                  </a:lnTo>
                  <a:lnTo>
                    <a:pt x="59690" y="59690"/>
                  </a:lnTo>
                  <a:lnTo>
                    <a:pt x="2332486" y="59690"/>
                  </a:lnTo>
                  <a:lnTo>
                    <a:pt x="2332486" y="1210909"/>
                  </a:lnTo>
                  <a:close/>
                </a:path>
              </a:pathLst>
            </a:custGeom>
            <a:solidFill>
              <a:srgbClr val="A6A6A6"/>
            </a:solidFill>
          </p:spPr>
        </p:sp>
      </p:grpSp>
      <p:sp>
        <p:nvSpPr>
          <p:cNvPr id="27" name="TextBox 6">
            <a:extLst>
              <a:ext uri="{FF2B5EF4-FFF2-40B4-BE49-F238E27FC236}">
                <a16:creationId xmlns:a16="http://schemas.microsoft.com/office/drawing/2014/main" id="{6FE05F07-33BA-2DBC-09E8-0402AB3705A7}"/>
              </a:ext>
            </a:extLst>
          </p:cNvPr>
          <p:cNvSpPr txBox="1"/>
          <p:nvPr/>
        </p:nvSpPr>
        <p:spPr>
          <a:xfrm>
            <a:off x="531377" y="647700"/>
            <a:ext cx="6707623" cy="4431983"/>
          </a:xfrm>
          <a:prstGeom prst="rect">
            <a:avLst/>
          </a:prstGeom>
        </p:spPr>
        <p:txBody>
          <a:bodyPr wrap="square" lIns="0" tIns="0" rIns="0" bIns="0" rtlCol="0" anchor="t">
            <a:spAutoFit/>
          </a:bodyPr>
          <a:lstStyle/>
          <a:p>
            <a:pPr>
              <a:spcBef>
                <a:spcPct val="0"/>
              </a:spcBef>
            </a:pPr>
            <a:r>
              <a:rPr lang="zh-TW" altLang="en-US" sz="7200" b="0" i="0" dirty="0">
                <a:solidFill>
                  <a:schemeClr val="bg1"/>
                </a:solidFill>
                <a:effectLst/>
                <a:highlight>
                  <a:srgbClr val="0D0D0D"/>
                </a:highlight>
                <a:latin typeface="Chinese Quote"/>
              </a:rPr>
              <a:t>耶和華今天已經照祂的應許宣稱你們是祂的子民是祂寶貴的產業</a:t>
            </a:r>
            <a:endParaRPr lang="en-US" sz="7200" dirty="0">
              <a:solidFill>
                <a:schemeClr val="bg1"/>
              </a:solidFill>
              <a:highlight>
                <a:srgbClr val="0D0D0D"/>
              </a:highligh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1464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rcRect t="25109" b="25109"/>
          <a:stretch>
            <a:fillRect/>
          </a:stretch>
        </p:blipFill>
        <p:spPr>
          <a:xfrm>
            <a:off x="0" y="0"/>
            <a:ext cx="18288000" cy="10287000"/>
          </a:xfrm>
          <a:prstGeom prst="rect">
            <a:avLst/>
          </a:prstGeom>
        </p:spPr>
      </p:pic>
      <p:sp>
        <p:nvSpPr>
          <p:cNvPr id="3" name="TextBox 3"/>
          <p:cNvSpPr txBox="1"/>
          <p:nvPr/>
        </p:nvSpPr>
        <p:spPr>
          <a:xfrm>
            <a:off x="6370347" y="4186219"/>
            <a:ext cx="8550539" cy="2070952"/>
          </a:xfrm>
          <a:prstGeom prst="rect">
            <a:avLst/>
          </a:prstGeom>
        </p:spPr>
        <p:txBody>
          <a:bodyPr lIns="0" tIns="0" rIns="0" bIns="0" rtlCol="0" anchor="t">
            <a:spAutoFit/>
          </a:bodyPr>
          <a:lstStyle/>
          <a:p>
            <a:pPr marL="0" lvl="0" indent="0" algn="ctr">
              <a:lnSpc>
                <a:spcPts val="17262"/>
              </a:lnSpc>
            </a:pPr>
            <a:r>
              <a:rPr lang="en-US" sz="13278" dirty="0" err="1">
                <a:solidFill>
                  <a:schemeClr val="accent2">
                    <a:lumMod val="50000"/>
                  </a:schemeClr>
                </a:solidFill>
                <a:latin typeface="PMingLiU" panose="02020500000000000000" pitchFamily="18" charset="-120"/>
                <a:ea typeface="PMingLiU" panose="02020500000000000000" pitchFamily="18" charset="-120"/>
              </a:rPr>
              <a:t>看未得之民</a:t>
            </a:r>
            <a:endParaRPr lang="en-US" sz="13278"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3687815" y="2630870"/>
            <a:ext cx="3608252" cy="2178994"/>
          </a:xfrm>
          <a:prstGeom prst="rect">
            <a:avLst/>
          </a:prstGeom>
        </p:spPr>
        <p:txBody>
          <a:bodyPr lIns="0" tIns="0" rIns="0" bIns="0" rtlCol="0" anchor="t">
            <a:spAutoFit/>
          </a:bodyPr>
          <a:lstStyle/>
          <a:p>
            <a:pPr marL="0" lvl="0" indent="0" algn="ctr">
              <a:lnSpc>
                <a:spcPts val="18172"/>
              </a:lnSpc>
            </a:pPr>
            <a:r>
              <a:rPr lang="zh-CN" altLang="en-US" sz="13978" dirty="0">
                <a:solidFill>
                  <a:schemeClr val="accent2">
                    <a:lumMod val="50000"/>
                  </a:schemeClr>
                </a:solidFill>
                <a:latin typeface="PMingLiU" panose="02020500000000000000" pitchFamily="18" charset="-120"/>
                <a:ea typeface="PMingLiU" panose="02020500000000000000" pitchFamily="18" charset="-120"/>
              </a:rPr>
              <a:t>福音</a:t>
            </a:r>
            <a:endParaRPr lang="en-US" sz="13978" dirty="0">
              <a:solidFill>
                <a:schemeClr val="accent2">
                  <a:lumMod val="50000"/>
                </a:schemeClr>
              </a:solidFill>
              <a:latin typeface="PMingLiU" panose="02020500000000000000" pitchFamily="18" charset="-120"/>
              <a:ea typeface="PMingLiU" panose="02020500000000000000" pitchFamily="18"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rcRect t="25109" b="25109"/>
          <a:stretch>
            <a:fillRect/>
          </a:stretch>
        </p:blipFill>
        <p:spPr>
          <a:xfrm>
            <a:off x="0" y="0"/>
            <a:ext cx="18288000" cy="10287000"/>
          </a:xfrm>
          <a:prstGeom prst="rect">
            <a:avLst/>
          </a:prstGeom>
        </p:spPr>
      </p:pic>
      <p:sp>
        <p:nvSpPr>
          <p:cNvPr id="3" name="TextBox 3"/>
          <p:cNvSpPr txBox="1"/>
          <p:nvPr/>
        </p:nvSpPr>
        <p:spPr>
          <a:xfrm>
            <a:off x="2163452" y="455795"/>
            <a:ext cx="13961096" cy="8984886"/>
          </a:xfrm>
          <a:prstGeom prst="rect">
            <a:avLst/>
          </a:prstGeom>
        </p:spPr>
        <p:txBody>
          <a:bodyPr lIns="0" tIns="0" rIns="0" bIns="0" rtlCol="0" anchor="t">
            <a:spAutoFit/>
          </a:bodyPr>
          <a:lstStyle/>
          <a:p>
            <a:pPr>
              <a:lnSpc>
                <a:spcPts val="17262"/>
              </a:lnSpc>
              <a:spcBef>
                <a:spcPct val="0"/>
              </a:spcBef>
            </a:pPr>
            <a:r>
              <a:rPr lang="en-US" sz="13278" dirty="0">
                <a:solidFill>
                  <a:schemeClr val="accent2">
                    <a:lumMod val="50000"/>
                  </a:schemeClr>
                </a:solidFill>
                <a:latin typeface="PMingLiU" panose="02020500000000000000" pitchFamily="18" charset="-120"/>
                <a:ea typeface="PMingLiU" panose="02020500000000000000" pitchFamily="18" charset="-120"/>
              </a:rPr>
              <a:t>“</a:t>
            </a:r>
            <a:r>
              <a:rPr lang="en-US" sz="13278" dirty="0" err="1">
                <a:solidFill>
                  <a:schemeClr val="accent2">
                    <a:lumMod val="50000"/>
                  </a:schemeClr>
                </a:solidFill>
                <a:latin typeface="PMingLiU" panose="02020500000000000000" pitchFamily="18" charset="-120"/>
                <a:ea typeface="PMingLiU" panose="02020500000000000000" pitchFamily="18" charset="-120"/>
              </a:rPr>
              <a:t>歷史上大部分福音工作的突破是基督徒在聖靈大能裡禱告的結果</a:t>
            </a:r>
            <a:r>
              <a:rPr lang="en-US" sz="13278" dirty="0">
                <a:solidFill>
                  <a:schemeClr val="accent2">
                    <a:lumMod val="50000"/>
                  </a:schemeClr>
                </a:solidFill>
                <a:latin typeface="PMingLiU" panose="02020500000000000000" pitchFamily="18" charset="-120"/>
                <a:ea typeface="PMingLiU" panose="02020500000000000000" pitchFamily="18" charset="-12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86F9B-B14D-B660-134D-79791516F0BF}"/>
              </a:ext>
            </a:extLst>
          </p:cNvPr>
          <p:cNvPicPr>
            <a:picLocks noChangeAspect="1"/>
          </p:cNvPicPr>
          <p:nvPr/>
        </p:nvPicPr>
        <p:blipFill>
          <a:blip r:embed="rId3"/>
          <a:stretch>
            <a:fillRect/>
          </a:stretch>
        </p:blipFill>
        <p:spPr>
          <a:xfrm>
            <a:off x="-218026" y="-38100"/>
            <a:ext cx="18582226" cy="10351692"/>
          </a:xfrm>
          <a:prstGeom prst="rect">
            <a:avLst/>
          </a:prstGeom>
        </p:spPr>
      </p:pic>
    </p:spTree>
    <p:extLst>
      <p:ext uri="{BB962C8B-B14F-4D97-AF65-F5344CB8AC3E}">
        <p14:creationId xmlns:p14="http://schemas.microsoft.com/office/powerpoint/2010/main" val="406943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D2D57E-BD3A-3C57-3DE1-59EEAA48C6AA}"/>
              </a:ext>
            </a:extLst>
          </p:cNvPr>
          <p:cNvPicPr>
            <a:picLocks noChangeAspect="1"/>
          </p:cNvPicPr>
          <p:nvPr/>
        </p:nvPicPr>
        <p:blipFill>
          <a:blip r:embed="rId3"/>
          <a:stretch>
            <a:fillRect/>
          </a:stretch>
        </p:blipFill>
        <p:spPr>
          <a:xfrm>
            <a:off x="-457200" y="-7816"/>
            <a:ext cx="18821400" cy="10484930"/>
          </a:xfrm>
          <a:prstGeom prst="rect">
            <a:avLst/>
          </a:prstGeom>
        </p:spPr>
      </p:pic>
    </p:spTree>
    <p:extLst>
      <p:ext uri="{BB962C8B-B14F-4D97-AF65-F5344CB8AC3E}">
        <p14:creationId xmlns:p14="http://schemas.microsoft.com/office/powerpoint/2010/main" val="90376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3386E224-45DE-04A0-CEEB-5A1AAA5FEC1D}"/>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244144" y="14166"/>
            <a:ext cx="7460659" cy="1483868"/>
          </a:xfrm>
          <a:prstGeom prst="rect">
            <a:avLst/>
          </a:prstGeom>
        </p:spPr>
        <p:txBody>
          <a:bodyPr wrap="square" lIns="0" tIns="0" rIns="0" bIns="0" rtlCol="0" anchor="t">
            <a:spAutoFit/>
          </a:bodyPr>
          <a:lstStyle/>
          <a:p>
            <a:pPr>
              <a:lnSpc>
                <a:spcPts val="12350"/>
              </a:lnSpc>
            </a:pPr>
            <a:r>
              <a:rPr lang="en-US" sz="9500" dirty="0">
                <a:solidFill>
                  <a:srgbClr val="FFFFFF"/>
                </a:solidFill>
                <a:latin typeface="PMingLiU" panose="02020500000000000000" pitchFamily="18" charset="-120"/>
                <a:ea typeface="PMingLiU" panose="02020500000000000000" pitchFamily="18" charset="-120"/>
              </a:rPr>
              <a:t>創世記2:7-</a:t>
            </a:r>
          </a:p>
        </p:txBody>
      </p:sp>
      <p:sp>
        <p:nvSpPr>
          <p:cNvPr id="7" name="TextBox 4">
            <a:extLst>
              <a:ext uri="{FF2B5EF4-FFF2-40B4-BE49-F238E27FC236}">
                <a16:creationId xmlns:a16="http://schemas.microsoft.com/office/drawing/2014/main" id="{CDBF4346-25DF-3940-CF37-AB528F3D5DC8}"/>
              </a:ext>
            </a:extLst>
          </p:cNvPr>
          <p:cNvSpPr txBox="1"/>
          <p:nvPr/>
        </p:nvSpPr>
        <p:spPr>
          <a:xfrm>
            <a:off x="228600" y="1943100"/>
            <a:ext cx="17373600" cy="5909310"/>
          </a:xfrm>
          <a:prstGeom prst="rect">
            <a:avLst/>
          </a:prstGeom>
        </p:spPr>
        <p:txBody>
          <a:bodyPr wrap="square" lIns="0" tIns="0" rIns="0" bIns="0" rtlCol="0" anchor="t">
            <a:spAutoFit/>
          </a:bodyPr>
          <a:lstStyle/>
          <a:p>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耶和華神用地上的塵土造人，將生氣吹在他鼻孔裡，他就成了有靈的活人，名叫</a:t>
            </a:r>
            <a:r>
              <a:rPr lang="en-US" altLang="zh-TW" sz="9600" b="0" i="0" dirty="0">
                <a:solidFill>
                  <a:schemeClr val="bg1">
                    <a:lumMod val="95000"/>
                  </a:schemeClr>
                </a:solidFill>
                <a:effectLst/>
                <a:latin typeface="PMingLiU" panose="02020500000000000000" pitchFamily="18" charset="-120"/>
                <a:ea typeface="PMingLiU" panose="02020500000000000000" pitchFamily="18" charset="-120"/>
              </a:rPr>
              <a:t>                               </a:t>
            </a:r>
          </a:p>
          <a:p>
            <a:r>
              <a:rPr lang="en-US" altLang="zh-TW" sz="9600" dirty="0">
                <a:solidFill>
                  <a:schemeClr val="bg1">
                    <a:lumMod val="95000"/>
                  </a:schemeClr>
                </a:solidFill>
                <a:latin typeface="PMingLiU" panose="02020500000000000000" pitchFamily="18" charset="-120"/>
                <a:ea typeface="PMingLiU" panose="02020500000000000000" pitchFamily="18" charset="-120"/>
              </a:rPr>
              <a:t>                                            </a:t>
            </a:r>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a:t>
            </a:r>
            <a:endParaRPr lang="zh-CN" altLang="en-US" sz="96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9" name="TextBox 3">
            <a:extLst>
              <a:ext uri="{FF2B5EF4-FFF2-40B4-BE49-F238E27FC236}">
                <a16:creationId xmlns:a16="http://schemas.microsoft.com/office/drawing/2014/main" id="{C4FC0586-09A0-68E9-2686-8A21EF1EC360}"/>
              </a:ext>
            </a:extLst>
          </p:cNvPr>
          <p:cNvSpPr txBox="1"/>
          <p:nvPr/>
        </p:nvSpPr>
        <p:spPr>
          <a:xfrm>
            <a:off x="7772400" y="4204199"/>
            <a:ext cx="7543800" cy="2044791"/>
          </a:xfrm>
          <a:prstGeom prst="rect">
            <a:avLst/>
          </a:prstGeom>
        </p:spPr>
        <p:txBody>
          <a:bodyPr wrap="square" lIns="0" tIns="0" rIns="0" bIns="0" rtlCol="0" anchor="t">
            <a:spAutoFit/>
          </a:bodyPr>
          <a:lstStyle/>
          <a:p>
            <a:pPr algn="ctr">
              <a:lnSpc>
                <a:spcPts val="18172"/>
              </a:lnSpc>
              <a:spcBef>
                <a:spcPct val="0"/>
              </a:spcBef>
            </a:pPr>
            <a:r>
              <a:rPr lang="zh-TW" altLang="en-US" sz="9600" b="0" i="0" dirty="0">
                <a:solidFill>
                  <a:schemeClr val="bg1"/>
                </a:solidFill>
                <a:effectLst/>
                <a:latin typeface="bold"/>
              </a:rPr>
              <a:t>亞當</a:t>
            </a:r>
            <a:endParaRPr lang="ja-JP" altLang="en-US" sz="9600" b="1" dirty="0">
              <a:solidFill>
                <a:schemeClr val="bg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46618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53007F6-8863-F37C-E973-B85E7465BBC3}"/>
              </a:ext>
            </a:extLst>
          </p:cNvPr>
          <p:cNvGrpSpPr/>
          <p:nvPr/>
        </p:nvGrpSpPr>
        <p:grpSpPr>
          <a:xfrm>
            <a:off x="7696200" y="3086100"/>
            <a:ext cx="7620000" cy="3162890"/>
            <a:chOff x="7696200" y="3086100"/>
            <a:chExt cx="7620000" cy="3162890"/>
          </a:xfrm>
        </p:grpSpPr>
        <p:sp>
          <p:nvSpPr>
            <p:cNvPr id="4" name="TextBox 3">
              <a:extLst>
                <a:ext uri="{FF2B5EF4-FFF2-40B4-BE49-F238E27FC236}">
                  <a16:creationId xmlns:a16="http://schemas.microsoft.com/office/drawing/2014/main" id="{3F0467B7-D193-2A4A-DBE0-2BF86E20290C}"/>
                </a:ext>
              </a:extLst>
            </p:cNvPr>
            <p:cNvSpPr txBox="1"/>
            <p:nvPr/>
          </p:nvSpPr>
          <p:spPr>
            <a:xfrm>
              <a:off x="7696200" y="3086100"/>
              <a:ext cx="72929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9600" b="1" dirty="0">
                  <a:solidFill>
                    <a:schemeClr val="bg1"/>
                  </a:solidFill>
                  <a:latin typeface="PMingLiU" panose="02020500000000000000" pitchFamily="18" charset="-120"/>
                  <a:ea typeface="PMingLiU" panose="02020500000000000000" pitchFamily="18" charset="-120"/>
                </a:rPr>
                <a:t>Adam</a:t>
              </a:r>
              <a:endParaRPr lang="en-US" sz="9600" b="1" dirty="0">
                <a:solidFill>
                  <a:schemeClr val="bg1"/>
                </a:solidFill>
                <a:latin typeface="PMingLiU" panose="02020500000000000000" pitchFamily="18" charset="-120"/>
                <a:ea typeface="PMingLiU" panose="02020500000000000000" pitchFamily="18" charset="-120"/>
              </a:endParaRPr>
            </a:p>
          </p:txBody>
        </p:sp>
        <p:sp>
          <p:nvSpPr>
            <p:cNvPr id="7" name="TextBox 3">
              <a:extLst>
                <a:ext uri="{FF2B5EF4-FFF2-40B4-BE49-F238E27FC236}">
                  <a16:creationId xmlns:a16="http://schemas.microsoft.com/office/drawing/2014/main" id="{A4555BAE-C6DD-7802-917D-4849880706C9}"/>
                </a:ext>
              </a:extLst>
            </p:cNvPr>
            <p:cNvSpPr txBox="1"/>
            <p:nvPr/>
          </p:nvSpPr>
          <p:spPr>
            <a:xfrm>
              <a:off x="7772400" y="4204199"/>
              <a:ext cx="7543800" cy="2044791"/>
            </a:xfrm>
            <a:prstGeom prst="rect">
              <a:avLst/>
            </a:prstGeom>
          </p:spPr>
          <p:txBody>
            <a:bodyPr wrap="square" lIns="0" tIns="0" rIns="0" bIns="0" rtlCol="0" anchor="t">
              <a:spAutoFit/>
            </a:bodyPr>
            <a:lstStyle/>
            <a:p>
              <a:pPr algn="ctr">
                <a:lnSpc>
                  <a:spcPts val="18172"/>
                </a:lnSpc>
                <a:spcBef>
                  <a:spcPct val="0"/>
                </a:spcBef>
              </a:pPr>
              <a:r>
                <a:rPr lang="zh-TW" altLang="en-US" sz="9600" b="0" i="0" dirty="0">
                  <a:solidFill>
                    <a:schemeClr val="bg1"/>
                  </a:solidFill>
                  <a:effectLst/>
                  <a:latin typeface="bold"/>
                </a:rPr>
                <a:t>亞當</a:t>
              </a:r>
              <a:endParaRPr lang="ja-JP" altLang="en-US" sz="9600" b="1" dirty="0">
                <a:solidFill>
                  <a:schemeClr val="bg1"/>
                </a:solidFill>
                <a:latin typeface="PMingLiU" panose="02020500000000000000" pitchFamily="18" charset="-120"/>
                <a:ea typeface="PMingLiU" panose="02020500000000000000" pitchFamily="18" charset="-120"/>
              </a:endParaRPr>
            </a:p>
          </p:txBody>
        </p:sp>
      </p:grpSp>
    </p:spTree>
    <p:extLst>
      <p:ext uri="{BB962C8B-B14F-4D97-AF65-F5344CB8AC3E}">
        <p14:creationId xmlns:p14="http://schemas.microsoft.com/office/powerpoint/2010/main" val="3426584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9" name="Rectangle 8">
            <a:extLst>
              <a:ext uri="{FF2B5EF4-FFF2-40B4-BE49-F238E27FC236}">
                <a16:creationId xmlns:a16="http://schemas.microsoft.com/office/drawing/2014/main" id="{66FC4D6E-E8FA-82FC-3DF1-50A2CDF599A3}"/>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CDA0DB5-F9E6-EFCA-E3A9-B3B227C1D035}"/>
              </a:ext>
            </a:extLst>
          </p:cNvPr>
          <p:cNvSpPr txBox="1"/>
          <p:nvPr/>
        </p:nvSpPr>
        <p:spPr>
          <a:xfrm>
            <a:off x="457200" y="388382"/>
            <a:ext cx="17449800" cy="9479518"/>
          </a:xfrm>
          <a:prstGeom prst="rect">
            <a:avLst/>
          </a:prstGeom>
          <a:solidFill>
            <a:schemeClr val="tx1">
              <a:lumMod val="85000"/>
              <a:lumOff val="15000"/>
            </a:schemeClr>
          </a:solidFill>
        </p:spPr>
        <p:txBody>
          <a:bodyPr wrap="square">
            <a:spAutoFit/>
          </a:bodyPr>
          <a:lstStyle/>
          <a:p>
            <a:r>
              <a:rPr lang="zh-TW" altLang="en-US" sz="5500" b="0" i="0" dirty="0">
                <a:solidFill>
                  <a:schemeClr val="bg1"/>
                </a:solidFill>
                <a:effectLst/>
                <a:latin typeface="PMingLiU" panose="02020500000000000000" pitchFamily="18" charset="-120"/>
                <a:ea typeface="PMingLiU" panose="02020500000000000000" pitchFamily="18" charset="-120"/>
                <a:hlinkClick r:id="rId5">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5">
                  <a:extLst>
                    <a:ext uri="{A12FA001-AC4F-418D-AE19-62706E023703}">
                      <ahyp:hlinkClr xmlns:ahyp="http://schemas.microsoft.com/office/drawing/2018/hyperlinkcolor" val="tx"/>
                    </a:ext>
                  </a:extLst>
                </a:hlinkClick>
              </a:rPr>
              <a:t>2:7</a:t>
            </a:r>
            <a:r>
              <a:rPr lang="zh-TW" altLang="en-US" sz="5500" b="0" i="0" dirty="0">
                <a:solidFill>
                  <a:schemeClr val="bg1"/>
                </a:solidFill>
                <a:effectLst/>
                <a:latin typeface="PMingLiU" panose="02020500000000000000" pitchFamily="18" charset="-120"/>
                <a:ea typeface="PMingLiU" panose="02020500000000000000" pitchFamily="18" charset="-120"/>
              </a:rPr>
              <a:t> 耶和華神用地上的塵土造人，將生氣吹在他鼻孔裡，他就成了有靈的活人，名叫亞當。</a:t>
            </a:r>
            <a:endParaRPr lang="en-US" altLang="zh-TW" sz="5500" b="0" i="0" dirty="0">
              <a:solidFill>
                <a:schemeClr val="bg1"/>
              </a:solidFill>
              <a:effectLst/>
              <a:latin typeface="PMingLiU" panose="02020500000000000000" pitchFamily="18" charset="-120"/>
              <a:ea typeface="PMingLiU" panose="02020500000000000000" pitchFamily="18" charset="-120"/>
            </a:endParaRPr>
          </a:p>
          <a:p>
            <a:endParaRPr lang="en-US" altLang="zh-TW" sz="1500" b="0" i="0" dirty="0">
              <a:solidFill>
                <a:schemeClr val="bg1"/>
              </a:solidFill>
              <a:effectLst/>
              <a:latin typeface="PMingLiU" panose="02020500000000000000" pitchFamily="18" charset="-120"/>
              <a:ea typeface="PMingLiU" panose="02020500000000000000" pitchFamily="18" charset="-120"/>
            </a:endParaRPr>
          </a:p>
          <a:p>
            <a:r>
              <a:rPr lang="zh-TW" altLang="en-US" sz="5500" b="0" i="0" dirty="0">
                <a:solidFill>
                  <a:schemeClr val="bg1"/>
                </a:solidFill>
                <a:effectLst/>
                <a:latin typeface="PMingLiU" panose="02020500000000000000" pitchFamily="18" charset="-120"/>
                <a:ea typeface="PMingLiU" panose="02020500000000000000" pitchFamily="18" charset="-120"/>
                <a:hlinkClick r:id="rId6">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6">
                  <a:extLst>
                    <a:ext uri="{A12FA001-AC4F-418D-AE19-62706E023703}">
                      <ahyp:hlinkClr xmlns:ahyp="http://schemas.microsoft.com/office/drawing/2018/hyperlinkcolor" val="tx"/>
                    </a:ext>
                  </a:extLst>
                </a:hlinkClick>
              </a:rPr>
              <a:t>3:17</a:t>
            </a:r>
            <a:r>
              <a:rPr lang="zh-TW" altLang="en-US" sz="5500" b="0" i="0" dirty="0">
                <a:solidFill>
                  <a:schemeClr val="bg1"/>
                </a:solidFill>
                <a:effectLst/>
                <a:latin typeface="PMingLiU" panose="02020500000000000000" pitchFamily="18" charset="-120"/>
                <a:ea typeface="PMingLiU" panose="02020500000000000000" pitchFamily="18" charset="-120"/>
              </a:rPr>
              <a:t> 又對亞當說：你既聽從妻子的話，吃了我所吩咐你不可吃的那樹上的果子，地必為你的緣故受咒詛；你必終身勞苦才能從地裡得吃的。</a:t>
            </a:r>
            <a:endParaRPr lang="en-US" altLang="zh-TW" sz="5500" i="0" dirty="0">
              <a:solidFill>
                <a:schemeClr val="bg1"/>
              </a:solidFill>
              <a:effectLst/>
              <a:latin typeface="PMingLiU" panose="02020500000000000000" pitchFamily="18" charset="-120"/>
              <a:ea typeface="PMingLiU" panose="02020500000000000000" pitchFamily="18" charset="-120"/>
            </a:endParaRPr>
          </a:p>
          <a:p>
            <a:endParaRPr lang="en-US" altLang="zh-TW" sz="1500" dirty="0">
              <a:solidFill>
                <a:schemeClr val="bg1"/>
              </a:solidFill>
              <a:latin typeface="PMingLiU" panose="02020500000000000000" pitchFamily="18" charset="-120"/>
              <a:ea typeface="PMingLiU" panose="02020500000000000000" pitchFamily="18" charset="-120"/>
              <a:hlinkClick r:id="rId7">
                <a:extLst>
                  <a:ext uri="{A12FA001-AC4F-418D-AE19-62706E023703}">
                    <ahyp:hlinkClr xmlns:ahyp="http://schemas.microsoft.com/office/drawing/2018/hyperlinkcolor" val="tx"/>
                  </a:ext>
                </a:extLst>
              </a:hlinkClick>
            </a:endParaRPr>
          </a:p>
          <a:p>
            <a:r>
              <a:rPr lang="zh-TW" altLang="en-US" sz="5500" b="0" i="0" dirty="0">
                <a:solidFill>
                  <a:schemeClr val="bg1"/>
                </a:solidFill>
                <a:effectLst/>
                <a:latin typeface="PMingLiU" panose="02020500000000000000" pitchFamily="18" charset="-120"/>
                <a:ea typeface="PMingLiU" panose="02020500000000000000" pitchFamily="18" charset="-120"/>
                <a:hlinkClick r:id="rId7">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7">
                  <a:extLst>
                    <a:ext uri="{A12FA001-AC4F-418D-AE19-62706E023703}">
                      <ahyp:hlinkClr xmlns:ahyp="http://schemas.microsoft.com/office/drawing/2018/hyperlinkcolor" val="tx"/>
                    </a:ext>
                  </a:extLst>
                </a:hlinkClick>
              </a:rPr>
              <a:t>3:20</a:t>
            </a:r>
            <a:r>
              <a:rPr lang="zh-TW" altLang="en-US" sz="5500" b="0" i="0" dirty="0">
                <a:solidFill>
                  <a:schemeClr val="bg1"/>
                </a:solidFill>
                <a:effectLst/>
                <a:latin typeface="PMingLiU" panose="02020500000000000000" pitchFamily="18" charset="-120"/>
                <a:ea typeface="PMingLiU" panose="02020500000000000000" pitchFamily="18" charset="-120"/>
              </a:rPr>
              <a:t> 亞當給他妻子起名叫夏娃，因為她是眾生之母。</a:t>
            </a:r>
            <a:br>
              <a:rPr lang="zh-TW" altLang="en-US" sz="5500" b="0" dirty="0">
                <a:solidFill>
                  <a:schemeClr val="bg1"/>
                </a:solidFill>
                <a:latin typeface="PMingLiU" panose="02020500000000000000" pitchFamily="18" charset="-120"/>
                <a:ea typeface="PMingLiU" panose="02020500000000000000" pitchFamily="18" charset="-120"/>
              </a:rPr>
            </a:br>
            <a:endParaRPr lang="en-US" altLang="zh-TW" sz="1500" b="0" dirty="0">
              <a:solidFill>
                <a:schemeClr val="bg1"/>
              </a:solidFill>
              <a:latin typeface="PMingLiU" panose="02020500000000000000" pitchFamily="18" charset="-120"/>
              <a:ea typeface="PMingLiU" panose="02020500000000000000" pitchFamily="18" charset="-120"/>
            </a:endParaRPr>
          </a:p>
          <a:p>
            <a:r>
              <a:rPr lang="zh-TW" altLang="en-US" sz="5500" b="0" i="0" dirty="0">
                <a:solidFill>
                  <a:schemeClr val="bg1"/>
                </a:solidFill>
                <a:effectLst/>
                <a:latin typeface="PMingLiU" panose="02020500000000000000" pitchFamily="18" charset="-120"/>
                <a:ea typeface="PMingLiU" panose="02020500000000000000" pitchFamily="18" charset="-120"/>
                <a:hlinkClick r:id="rId8">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8">
                  <a:extLst>
                    <a:ext uri="{A12FA001-AC4F-418D-AE19-62706E023703}">
                      <ahyp:hlinkClr xmlns:ahyp="http://schemas.microsoft.com/office/drawing/2018/hyperlinkcolor" val="tx"/>
                    </a:ext>
                  </a:extLst>
                </a:hlinkClick>
              </a:rPr>
              <a:t>3:21</a:t>
            </a:r>
            <a:r>
              <a:rPr lang="zh-TW" altLang="en-US" sz="5500" b="0" i="0" dirty="0">
                <a:solidFill>
                  <a:schemeClr val="bg1"/>
                </a:solidFill>
                <a:effectLst/>
                <a:latin typeface="PMingLiU" panose="02020500000000000000" pitchFamily="18" charset="-120"/>
                <a:ea typeface="PMingLiU" panose="02020500000000000000" pitchFamily="18" charset="-120"/>
              </a:rPr>
              <a:t> 耶和華神為亞當和他妻子用皮子做衣服給他們穿。</a:t>
            </a:r>
            <a:br>
              <a:rPr lang="zh-TW" altLang="en-US" sz="5500" b="0" dirty="0">
                <a:solidFill>
                  <a:schemeClr val="bg1"/>
                </a:solidFill>
                <a:latin typeface="PMingLiU" panose="02020500000000000000" pitchFamily="18" charset="-120"/>
                <a:ea typeface="PMingLiU" panose="02020500000000000000" pitchFamily="18" charset="-120"/>
              </a:rPr>
            </a:br>
            <a:endParaRPr lang="en-US" altLang="zh-TW" sz="1500" b="0" dirty="0">
              <a:solidFill>
                <a:schemeClr val="bg1"/>
              </a:solidFill>
              <a:latin typeface="PMingLiU" panose="02020500000000000000" pitchFamily="18" charset="-120"/>
              <a:ea typeface="PMingLiU" panose="02020500000000000000" pitchFamily="18" charset="-120"/>
            </a:endParaRPr>
          </a:p>
          <a:p>
            <a:r>
              <a:rPr lang="zh-TW" altLang="en-US" sz="5500" b="0" i="0" dirty="0">
                <a:solidFill>
                  <a:schemeClr val="bg1"/>
                </a:solidFill>
                <a:effectLst/>
                <a:latin typeface="PMingLiU" panose="02020500000000000000" pitchFamily="18" charset="-120"/>
                <a:ea typeface="PMingLiU" panose="02020500000000000000" pitchFamily="18" charset="-120"/>
                <a:hlinkClick r:id="rId9">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9">
                  <a:extLst>
                    <a:ext uri="{A12FA001-AC4F-418D-AE19-62706E023703}">
                      <ahyp:hlinkClr xmlns:ahyp="http://schemas.microsoft.com/office/drawing/2018/hyperlinkcolor" val="tx"/>
                    </a:ext>
                  </a:extLst>
                </a:hlinkClick>
              </a:rPr>
              <a:t>4:25</a:t>
            </a:r>
            <a:r>
              <a:rPr lang="zh-TW" altLang="en-US" sz="5500" b="0" i="0" dirty="0">
                <a:solidFill>
                  <a:schemeClr val="bg1"/>
                </a:solidFill>
                <a:effectLst/>
                <a:latin typeface="PMingLiU" panose="02020500000000000000" pitchFamily="18" charset="-120"/>
                <a:ea typeface="PMingLiU" panose="02020500000000000000" pitchFamily="18" charset="-120"/>
              </a:rPr>
              <a:t> 亞當又與妻子同房，她就生了一個兒子，起名叫塞特，意思說：「神另給我立了一個兒子代替亞伯，因為該隱殺了他。」</a:t>
            </a:r>
            <a:endParaRPr lang="en-US" sz="5500" b="0" dirty="0">
              <a:solidFill>
                <a:schemeClr val="bg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42914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9" name="Rectangle 8">
            <a:extLst>
              <a:ext uri="{FF2B5EF4-FFF2-40B4-BE49-F238E27FC236}">
                <a16:creationId xmlns:a16="http://schemas.microsoft.com/office/drawing/2014/main" id="{66FC4D6E-E8FA-82FC-3DF1-50A2CDF599A3}"/>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CDA0DB5-F9E6-EFCA-E3A9-B3B227C1D035}"/>
              </a:ext>
            </a:extLst>
          </p:cNvPr>
          <p:cNvSpPr txBox="1"/>
          <p:nvPr/>
        </p:nvSpPr>
        <p:spPr>
          <a:xfrm>
            <a:off x="457200" y="357604"/>
            <a:ext cx="17449800" cy="9633406"/>
          </a:xfrm>
          <a:prstGeom prst="rect">
            <a:avLst/>
          </a:prstGeom>
          <a:solidFill>
            <a:schemeClr val="tx1">
              <a:lumMod val="85000"/>
              <a:lumOff val="15000"/>
            </a:schemeClr>
          </a:solidFill>
        </p:spPr>
        <p:txBody>
          <a:bodyPr wrap="square">
            <a:spAutoFit/>
          </a:bodyPr>
          <a:lstStyle/>
          <a:p>
            <a:r>
              <a:rPr lang="zh-TW" altLang="en-US" sz="5500" b="0" i="0" dirty="0">
                <a:solidFill>
                  <a:schemeClr val="bg1"/>
                </a:solidFill>
                <a:effectLst/>
                <a:latin typeface="PMingLiU" panose="02020500000000000000" pitchFamily="18" charset="-120"/>
                <a:ea typeface="PMingLiU" panose="02020500000000000000" pitchFamily="18" charset="-120"/>
                <a:hlinkClick r:id="rId5">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5">
                  <a:extLst>
                    <a:ext uri="{A12FA001-AC4F-418D-AE19-62706E023703}">
                      <ahyp:hlinkClr xmlns:ahyp="http://schemas.microsoft.com/office/drawing/2018/hyperlinkcolor" val="tx"/>
                    </a:ext>
                  </a:extLst>
                </a:hlinkClick>
              </a:rPr>
              <a:t>5:1</a:t>
            </a:r>
            <a:r>
              <a:rPr lang="zh-TW" altLang="en-US" sz="5500" b="0" i="0" dirty="0">
                <a:solidFill>
                  <a:schemeClr val="bg1"/>
                </a:solidFill>
                <a:effectLst/>
                <a:latin typeface="PMingLiU" panose="02020500000000000000" pitchFamily="18" charset="-120"/>
                <a:ea typeface="PMingLiU" panose="02020500000000000000" pitchFamily="18" charset="-120"/>
              </a:rPr>
              <a:t> 亞當的後代記在下面。</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6">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6">
                  <a:extLst>
                    <a:ext uri="{A12FA001-AC4F-418D-AE19-62706E023703}">
                      <ahyp:hlinkClr xmlns:ahyp="http://schemas.microsoft.com/office/drawing/2018/hyperlinkcolor" val="tx"/>
                    </a:ext>
                  </a:extLst>
                </a:hlinkClick>
              </a:rPr>
              <a:t>5:3</a:t>
            </a:r>
            <a:r>
              <a:rPr lang="zh-TW" altLang="en-US" sz="5500" b="0" i="0" dirty="0">
                <a:solidFill>
                  <a:schemeClr val="bg1"/>
                </a:solidFill>
                <a:effectLst/>
                <a:latin typeface="PMingLiU" panose="02020500000000000000" pitchFamily="18" charset="-120"/>
                <a:ea typeface="PMingLiU" panose="02020500000000000000" pitchFamily="18" charset="-120"/>
              </a:rPr>
              <a:t> 亞當活到一百三十歲，生了一個兒子，形像樣式和自己相似，就給他起名叫塞特。</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7">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7">
                  <a:extLst>
                    <a:ext uri="{A12FA001-AC4F-418D-AE19-62706E023703}">
                      <ahyp:hlinkClr xmlns:ahyp="http://schemas.microsoft.com/office/drawing/2018/hyperlinkcolor" val="tx"/>
                    </a:ext>
                  </a:extLst>
                </a:hlinkClick>
              </a:rPr>
              <a:t>5:4</a:t>
            </a:r>
            <a:r>
              <a:rPr lang="zh-TW" altLang="en-US" sz="5500" b="0" i="0" dirty="0">
                <a:solidFill>
                  <a:schemeClr val="bg1"/>
                </a:solidFill>
                <a:effectLst/>
                <a:latin typeface="PMingLiU" panose="02020500000000000000" pitchFamily="18" charset="-120"/>
                <a:ea typeface="PMingLiU" panose="02020500000000000000" pitchFamily="18" charset="-120"/>
              </a:rPr>
              <a:t> 亞當生塞特之後，又在世八百年，並且生兒養女。</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8">
                  <a:extLst>
                    <a:ext uri="{A12FA001-AC4F-418D-AE19-62706E023703}">
                      <ahyp:hlinkClr xmlns:ahyp="http://schemas.microsoft.com/office/drawing/2018/hyperlinkcolor" val="tx"/>
                    </a:ext>
                  </a:extLst>
                </a:hlinkClick>
              </a:rPr>
              <a:t>創 </a:t>
            </a:r>
            <a:r>
              <a:rPr lang="en-US" altLang="zh-TW" sz="5500" b="0" i="0" dirty="0">
                <a:solidFill>
                  <a:schemeClr val="bg1"/>
                </a:solidFill>
                <a:effectLst/>
                <a:latin typeface="PMingLiU" panose="02020500000000000000" pitchFamily="18" charset="-120"/>
                <a:ea typeface="PMingLiU" panose="02020500000000000000" pitchFamily="18" charset="-120"/>
                <a:hlinkClick r:id="rId8">
                  <a:extLst>
                    <a:ext uri="{A12FA001-AC4F-418D-AE19-62706E023703}">
                      <ahyp:hlinkClr xmlns:ahyp="http://schemas.microsoft.com/office/drawing/2018/hyperlinkcolor" val="tx"/>
                    </a:ext>
                  </a:extLst>
                </a:hlinkClick>
              </a:rPr>
              <a:t>5:5</a:t>
            </a:r>
            <a:r>
              <a:rPr lang="zh-TW" altLang="en-US" sz="5500" b="0" i="0" dirty="0">
                <a:solidFill>
                  <a:schemeClr val="bg1"/>
                </a:solidFill>
                <a:effectLst/>
                <a:latin typeface="PMingLiU" panose="02020500000000000000" pitchFamily="18" charset="-120"/>
                <a:ea typeface="PMingLiU" panose="02020500000000000000" pitchFamily="18" charset="-120"/>
              </a:rPr>
              <a:t> 亞當共活了九百三十歲就死了。</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9">
                  <a:extLst>
                    <a:ext uri="{A12FA001-AC4F-418D-AE19-62706E023703}">
                      <ahyp:hlinkClr xmlns:ahyp="http://schemas.microsoft.com/office/drawing/2018/hyperlinkcolor" val="tx"/>
                    </a:ext>
                  </a:extLst>
                </a:hlinkClick>
              </a:rPr>
              <a:t>書 </a:t>
            </a:r>
            <a:r>
              <a:rPr lang="en-US" altLang="zh-TW" sz="5500" b="0" i="0" dirty="0">
                <a:solidFill>
                  <a:schemeClr val="bg1"/>
                </a:solidFill>
                <a:effectLst/>
                <a:latin typeface="PMingLiU" panose="02020500000000000000" pitchFamily="18" charset="-120"/>
                <a:ea typeface="PMingLiU" panose="02020500000000000000" pitchFamily="18" charset="-120"/>
                <a:hlinkClick r:id="rId9">
                  <a:extLst>
                    <a:ext uri="{A12FA001-AC4F-418D-AE19-62706E023703}">
                      <ahyp:hlinkClr xmlns:ahyp="http://schemas.microsoft.com/office/drawing/2018/hyperlinkcolor" val="tx"/>
                    </a:ext>
                  </a:extLst>
                </a:hlinkClick>
              </a:rPr>
              <a:t>3:16</a:t>
            </a:r>
            <a:r>
              <a:rPr lang="zh-TW" altLang="en-US" sz="5500" b="0" i="0" dirty="0">
                <a:solidFill>
                  <a:schemeClr val="bg1"/>
                </a:solidFill>
                <a:effectLst/>
                <a:latin typeface="PMingLiU" panose="02020500000000000000" pitchFamily="18" charset="-120"/>
                <a:ea typeface="PMingLiU" panose="02020500000000000000" pitchFamily="18" charset="-120"/>
              </a:rPr>
              <a:t> 那從上往下流的水便在極遠之地、撒拉但旁的亞當城那裡停住，立起成壘；那往亞拉巴的海，就是鹽海，下流的水全然斷絕。於是百姓在耶利哥的對面過去了。</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10">
                  <a:extLst>
                    <a:ext uri="{A12FA001-AC4F-418D-AE19-62706E023703}">
                      <ahyp:hlinkClr xmlns:ahyp="http://schemas.microsoft.com/office/drawing/2018/hyperlinkcolor" val="tx"/>
                    </a:ext>
                  </a:extLst>
                </a:hlinkClick>
              </a:rPr>
              <a:t>代上 </a:t>
            </a:r>
            <a:r>
              <a:rPr lang="en-US" altLang="zh-TW" sz="5500" b="0" i="0" dirty="0">
                <a:solidFill>
                  <a:schemeClr val="bg1"/>
                </a:solidFill>
                <a:effectLst/>
                <a:latin typeface="PMingLiU" panose="02020500000000000000" pitchFamily="18" charset="-120"/>
                <a:ea typeface="PMingLiU" panose="02020500000000000000" pitchFamily="18" charset="-120"/>
                <a:hlinkClick r:id="rId10">
                  <a:extLst>
                    <a:ext uri="{A12FA001-AC4F-418D-AE19-62706E023703}">
                      <ahyp:hlinkClr xmlns:ahyp="http://schemas.microsoft.com/office/drawing/2018/hyperlinkcolor" val="tx"/>
                    </a:ext>
                  </a:extLst>
                </a:hlinkClick>
              </a:rPr>
              <a:t>1:1</a:t>
            </a:r>
            <a:r>
              <a:rPr lang="zh-TW" altLang="en-US" sz="5500" b="0" i="0" dirty="0">
                <a:solidFill>
                  <a:schemeClr val="bg1"/>
                </a:solidFill>
                <a:effectLst/>
                <a:latin typeface="PMingLiU" panose="02020500000000000000" pitchFamily="18" charset="-120"/>
                <a:ea typeface="PMingLiU" panose="02020500000000000000" pitchFamily="18" charset="-120"/>
              </a:rPr>
              <a:t> 亞當生塞特；塞特生以挪士；</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11">
                  <a:extLst>
                    <a:ext uri="{A12FA001-AC4F-418D-AE19-62706E023703}">
                      <ahyp:hlinkClr xmlns:ahyp="http://schemas.microsoft.com/office/drawing/2018/hyperlinkcolor" val="tx"/>
                    </a:ext>
                  </a:extLst>
                </a:hlinkClick>
              </a:rPr>
              <a:t>伯 </a:t>
            </a:r>
            <a:r>
              <a:rPr lang="en-US" altLang="zh-TW" sz="5500" b="0" i="0" dirty="0">
                <a:solidFill>
                  <a:schemeClr val="bg1"/>
                </a:solidFill>
                <a:effectLst/>
                <a:latin typeface="PMingLiU" panose="02020500000000000000" pitchFamily="18" charset="-120"/>
                <a:ea typeface="PMingLiU" panose="02020500000000000000" pitchFamily="18" charset="-120"/>
                <a:hlinkClick r:id="rId11">
                  <a:extLst>
                    <a:ext uri="{A12FA001-AC4F-418D-AE19-62706E023703}">
                      <ahyp:hlinkClr xmlns:ahyp="http://schemas.microsoft.com/office/drawing/2018/hyperlinkcolor" val="tx"/>
                    </a:ext>
                  </a:extLst>
                </a:hlinkClick>
              </a:rPr>
              <a:t>31:33</a:t>
            </a:r>
            <a:r>
              <a:rPr lang="zh-TW" altLang="en-US" sz="5500" b="0" i="0" dirty="0">
                <a:solidFill>
                  <a:schemeClr val="bg1"/>
                </a:solidFill>
                <a:effectLst/>
                <a:latin typeface="PMingLiU" panose="02020500000000000000" pitchFamily="18" charset="-120"/>
                <a:ea typeface="PMingLiU" panose="02020500000000000000" pitchFamily="18" charset="-120"/>
              </a:rPr>
              <a:t> 我若像亞當遮掩我的過犯，將罪孽藏在懷中；</a:t>
            </a:r>
            <a:br>
              <a:rPr lang="zh-TW" altLang="en-US" sz="5500" b="0" dirty="0">
                <a:solidFill>
                  <a:schemeClr val="bg1"/>
                </a:solidFill>
                <a:latin typeface="PMingLiU" panose="02020500000000000000" pitchFamily="18" charset="-120"/>
                <a:ea typeface="PMingLiU" panose="02020500000000000000" pitchFamily="18" charset="-120"/>
              </a:rPr>
            </a:br>
            <a:r>
              <a:rPr lang="zh-TW" altLang="en-US" sz="5500" b="0" i="0" dirty="0">
                <a:solidFill>
                  <a:schemeClr val="bg1"/>
                </a:solidFill>
                <a:effectLst/>
                <a:latin typeface="PMingLiU" panose="02020500000000000000" pitchFamily="18" charset="-120"/>
                <a:ea typeface="PMingLiU" panose="02020500000000000000" pitchFamily="18" charset="-120"/>
                <a:hlinkClick r:id="rId12">
                  <a:extLst>
                    <a:ext uri="{A12FA001-AC4F-418D-AE19-62706E023703}">
                      <ahyp:hlinkClr xmlns:ahyp="http://schemas.microsoft.com/office/drawing/2018/hyperlinkcolor" val="tx"/>
                    </a:ext>
                  </a:extLst>
                </a:hlinkClick>
              </a:rPr>
              <a:t>何 </a:t>
            </a:r>
            <a:r>
              <a:rPr lang="en-US" altLang="zh-TW" sz="5500" b="0" i="0" dirty="0">
                <a:solidFill>
                  <a:schemeClr val="bg1"/>
                </a:solidFill>
                <a:effectLst/>
                <a:latin typeface="PMingLiU" panose="02020500000000000000" pitchFamily="18" charset="-120"/>
                <a:ea typeface="PMingLiU" panose="02020500000000000000" pitchFamily="18" charset="-120"/>
                <a:hlinkClick r:id="rId12">
                  <a:extLst>
                    <a:ext uri="{A12FA001-AC4F-418D-AE19-62706E023703}">
                      <ahyp:hlinkClr xmlns:ahyp="http://schemas.microsoft.com/office/drawing/2018/hyperlinkcolor" val="tx"/>
                    </a:ext>
                  </a:extLst>
                </a:hlinkClick>
              </a:rPr>
              <a:t>6:7</a:t>
            </a:r>
            <a:r>
              <a:rPr lang="zh-TW" altLang="en-US" sz="5500" b="0" i="0" dirty="0">
                <a:solidFill>
                  <a:schemeClr val="bg1"/>
                </a:solidFill>
                <a:effectLst/>
                <a:latin typeface="PMingLiU" panose="02020500000000000000" pitchFamily="18" charset="-120"/>
                <a:ea typeface="PMingLiU" panose="02020500000000000000" pitchFamily="18" charset="-120"/>
              </a:rPr>
              <a:t> 他們卻如亞當背約，在境內向我行事詭詐。</a:t>
            </a:r>
            <a:endParaRPr lang="en-US" sz="5500" b="0" dirty="0">
              <a:solidFill>
                <a:schemeClr val="bg1"/>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63785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
            <a:extLst>
              <a:ext uri="{FF2B5EF4-FFF2-40B4-BE49-F238E27FC236}">
                <a16:creationId xmlns:a16="http://schemas.microsoft.com/office/drawing/2014/main" id="{C97E5013-5319-A90A-7E30-0E8511D1ACBD}"/>
              </a:ext>
            </a:extLst>
          </p:cNvPr>
          <p:cNvSpPr txBox="1"/>
          <p:nvPr/>
        </p:nvSpPr>
        <p:spPr>
          <a:xfrm>
            <a:off x="457200" y="1943100"/>
            <a:ext cx="17373600" cy="2308324"/>
          </a:xfrm>
          <a:prstGeom prst="rect">
            <a:avLst/>
          </a:prstGeom>
        </p:spPr>
        <p:txBody>
          <a:bodyPr wrap="square" lIns="0" tIns="0" rIns="0" bIns="0" rtlCol="0" anchor="t">
            <a:spAutoFit/>
          </a:bodyPr>
          <a:lstStyle/>
          <a:p>
            <a:r>
              <a:rPr lang="zh-TW" altLang="en-US" sz="7500" b="0" i="0" dirty="0">
                <a:solidFill>
                  <a:schemeClr val="bg1"/>
                </a:solidFill>
                <a:effectLst/>
                <a:latin typeface="+mn-ea"/>
              </a:rPr>
              <a:t>耶和華　神說：「</a:t>
            </a:r>
            <a:r>
              <a:rPr lang="zh-TW" altLang="en-US" sz="7500" b="0" i="0" u="sng" dirty="0">
                <a:solidFill>
                  <a:schemeClr val="bg1"/>
                </a:solidFill>
                <a:effectLst/>
                <a:latin typeface="+mn-ea"/>
              </a:rPr>
              <a:t>那人</a:t>
            </a:r>
            <a:r>
              <a:rPr lang="zh-TW" altLang="en-US" sz="7500" b="0" i="0" dirty="0">
                <a:solidFill>
                  <a:schemeClr val="bg1"/>
                </a:solidFill>
                <a:effectLst/>
                <a:latin typeface="+mn-ea"/>
              </a:rPr>
              <a:t>獨居不好，我要為他造一個配偶幫助他。」</a:t>
            </a:r>
          </a:p>
        </p:txBody>
      </p:sp>
      <p:sp>
        <p:nvSpPr>
          <p:cNvPr id="5" name="TextBox 3">
            <a:extLst>
              <a:ext uri="{FF2B5EF4-FFF2-40B4-BE49-F238E27FC236}">
                <a16:creationId xmlns:a16="http://schemas.microsoft.com/office/drawing/2014/main" id="{C0AA8609-221A-B0F9-620F-D8F8487B9BA6}"/>
              </a:ext>
            </a:extLst>
          </p:cNvPr>
          <p:cNvSpPr txBox="1"/>
          <p:nvPr/>
        </p:nvSpPr>
        <p:spPr>
          <a:xfrm>
            <a:off x="244144" y="14166"/>
            <a:ext cx="7460659" cy="1483868"/>
          </a:xfrm>
          <a:prstGeom prst="rect">
            <a:avLst/>
          </a:prstGeom>
        </p:spPr>
        <p:txBody>
          <a:bodyPr wrap="square" lIns="0" tIns="0" rIns="0" bIns="0" rtlCol="0" anchor="t">
            <a:spAutoFit/>
          </a:bodyPr>
          <a:lstStyle/>
          <a:p>
            <a:pPr>
              <a:lnSpc>
                <a:spcPts val="12350"/>
              </a:lnSpc>
            </a:pPr>
            <a:r>
              <a:rPr lang="en-US" sz="9500" dirty="0">
                <a:solidFill>
                  <a:srgbClr val="FFFFFF"/>
                </a:solidFill>
                <a:latin typeface="PMingLiU" panose="02020500000000000000" pitchFamily="18" charset="-120"/>
                <a:ea typeface="PMingLiU" panose="02020500000000000000" pitchFamily="18" charset="-120"/>
              </a:rPr>
              <a:t>創世記2:18-</a:t>
            </a:r>
          </a:p>
        </p:txBody>
      </p:sp>
    </p:spTree>
    <p:extLst>
      <p:ext uri="{BB962C8B-B14F-4D97-AF65-F5344CB8AC3E}">
        <p14:creationId xmlns:p14="http://schemas.microsoft.com/office/powerpoint/2010/main" val="275162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
            <a:extLst>
              <a:ext uri="{FF2B5EF4-FFF2-40B4-BE49-F238E27FC236}">
                <a16:creationId xmlns:a16="http://schemas.microsoft.com/office/drawing/2014/main" id="{C97E5013-5319-A90A-7E30-0E8511D1ACBD}"/>
              </a:ext>
            </a:extLst>
          </p:cNvPr>
          <p:cNvSpPr txBox="1"/>
          <p:nvPr/>
        </p:nvSpPr>
        <p:spPr>
          <a:xfrm>
            <a:off x="457200" y="1943100"/>
            <a:ext cx="17373600" cy="4431983"/>
          </a:xfrm>
          <a:prstGeom prst="rect">
            <a:avLst/>
          </a:prstGeom>
        </p:spPr>
        <p:txBody>
          <a:bodyPr wrap="square" lIns="0" tIns="0" rIns="0" bIns="0" rtlCol="0" anchor="t">
            <a:spAutoFit/>
          </a:bodyPr>
          <a:lstStyle/>
          <a:p>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這些人死，若與世人無異，或是他們所遭的，與世人相同，就不是耶和華打發我來的。</a:t>
            </a:r>
            <a:endParaRPr lang="zh-CN" altLang="en-US" sz="96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5" name="TextBox 3">
            <a:extLst>
              <a:ext uri="{FF2B5EF4-FFF2-40B4-BE49-F238E27FC236}">
                <a16:creationId xmlns:a16="http://schemas.microsoft.com/office/drawing/2014/main" id="{56E456F2-44E4-73B1-8F53-1212CDEC229D}"/>
              </a:ext>
            </a:extLst>
          </p:cNvPr>
          <p:cNvSpPr txBox="1"/>
          <p:nvPr/>
        </p:nvSpPr>
        <p:spPr>
          <a:xfrm>
            <a:off x="244144" y="14166"/>
            <a:ext cx="7460659" cy="1483868"/>
          </a:xfrm>
          <a:prstGeom prst="rect">
            <a:avLst/>
          </a:prstGeom>
        </p:spPr>
        <p:txBody>
          <a:bodyPr wrap="square" lIns="0" tIns="0" rIns="0" bIns="0" rtlCol="0" anchor="t">
            <a:spAutoFit/>
          </a:bodyPr>
          <a:lstStyle/>
          <a:p>
            <a:pPr>
              <a:lnSpc>
                <a:spcPts val="12350"/>
              </a:lnSpc>
            </a:pPr>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民</a:t>
            </a:r>
            <a:r>
              <a:rPr lang="en-US" altLang="zh-TW" sz="9600" b="0" i="0" dirty="0">
                <a:solidFill>
                  <a:schemeClr val="bg1">
                    <a:lumMod val="95000"/>
                  </a:schemeClr>
                </a:solidFill>
                <a:effectLst/>
                <a:latin typeface="PMingLiU" panose="02020500000000000000" pitchFamily="18" charset="-120"/>
                <a:ea typeface="PMingLiU" panose="02020500000000000000" pitchFamily="18" charset="-120"/>
              </a:rPr>
              <a:t>16</a:t>
            </a:r>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a:t>
            </a:r>
            <a:r>
              <a:rPr lang="en-US" altLang="zh-TW" sz="9600" b="0" i="0" dirty="0">
                <a:solidFill>
                  <a:schemeClr val="bg1">
                    <a:lumMod val="95000"/>
                  </a:schemeClr>
                </a:solidFill>
                <a:effectLst/>
                <a:latin typeface="PMingLiU" panose="02020500000000000000" pitchFamily="18" charset="-120"/>
                <a:ea typeface="PMingLiU" panose="02020500000000000000" pitchFamily="18" charset="-120"/>
              </a:rPr>
              <a:t>29</a:t>
            </a:r>
            <a:endParaRPr lang="en-US" sz="9500" dirty="0">
              <a:solidFill>
                <a:srgbClr val="FFFFFF"/>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55572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C3BF4-4747-7A93-270B-94E07D6C39E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rcRect l="55" r="55"/>
          <a:stretch>
            <a:fillRect/>
          </a:stretch>
        </p:blipFill>
        <p:spPr>
          <a:xfrm flipH="1">
            <a:off x="0" y="0"/>
            <a:ext cx="18288000" cy="10287000"/>
          </a:xfrm>
          <a:prstGeom prst="rect">
            <a:avLst/>
          </a:prstGeom>
        </p:spPr>
      </p:pic>
      <p:sp>
        <p:nvSpPr>
          <p:cNvPr id="8" name="Rectangle 7">
            <a:extLst>
              <a:ext uri="{FF2B5EF4-FFF2-40B4-BE49-F238E27FC236}">
                <a16:creationId xmlns:a16="http://schemas.microsoft.com/office/drawing/2014/main" id="{0CF73A9A-5CE4-28C1-2EA3-68201C36C971}"/>
              </a:ext>
            </a:extLst>
          </p:cNvPr>
          <p:cNvSpPr/>
          <p:nvPr/>
        </p:nvSpPr>
        <p:spPr>
          <a:xfrm>
            <a:off x="0" y="-18096"/>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
            <a:extLst>
              <a:ext uri="{FF2B5EF4-FFF2-40B4-BE49-F238E27FC236}">
                <a16:creationId xmlns:a16="http://schemas.microsoft.com/office/drawing/2014/main" id="{C97E5013-5319-A90A-7E30-0E8511D1ACBD}"/>
              </a:ext>
            </a:extLst>
          </p:cNvPr>
          <p:cNvSpPr txBox="1"/>
          <p:nvPr/>
        </p:nvSpPr>
        <p:spPr>
          <a:xfrm>
            <a:off x="228600" y="1943100"/>
            <a:ext cx="17373600" cy="4431983"/>
          </a:xfrm>
          <a:prstGeom prst="rect">
            <a:avLst/>
          </a:prstGeom>
        </p:spPr>
        <p:txBody>
          <a:bodyPr wrap="square" lIns="0" tIns="0" rIns="0" bIns="0" rtlCol="0" anchor="t">
            <a:spAutoFit/>
          </a:bodyPr>
          <a:lstStyle/>
          <a:p>
            <a:r>
              <a:rPr lang="zh-TW" altLang="en-US" sz="9600" b="0" i="0" dirty="0">
                <a:solidFill>
                  <a:schemeClr val="bg1">
                    <a:lumMod val="95000"/>
                  </a:schemeClr>
                </a:solidFill>
                <a:effectLst/>
                <a:latin typeface="PMingLiU" panose="02020500000000000000" pitchFamily="18" charset="-120"/>
                <a:ea typeface="PMingLiU" panose="02020500000000000000" pitchFamily="18" charset="-120"/>
              </a:rPr>
              <a:t>這就如罪是從一人入了世界，死又是從罪來的，於是死就臨到眾人，因為眾人都犯了罪。</a:t>
            </a:r>
            <a:endParaRPr lang="zh-CN" altLang="en-US" sz="9600" b="0" i="0" dirty="0">
              <a:solidFill>
                <a:schemeClr val="bg1">
                  <a:lumMod val="95000"/>
                </a:schemeClr>
              </a:solidFill>
              <a:effectLst/>
              <a:latin typeface="PMingLiU" panose="02020500000000000000" pitchFamily="18" charset="-120"/>
              <a:ea typeface="PMingLiU" panose="02020500000000000000" pitchFamily="18" charset="-120"/>
            </a:endParaRPr>
          </a:p>
        </p:txBody>
      </p:sp>
      <p:sp>
        <p:nvSpPr>
          <p:cNvPr id="5" name="TextBox 3">
            <a:extLst>
              <a:ext uri="{FF2B5EF4-FFF2-40B4-BE49-F238E27FC236}">
                <a16:creationId xmlns:a16="http://schemas.microsoft.com/office/drawing/2014/main" id="{CACDBE01-E6D4-4829-6DA6-A4FF9255FCAF}"/>
              </a:ext>
            </a:extLst>
          </p:cNvPr>
          <p:cNvSpPr txBox="1"/>
          <p:nvPr/>
        </p:nvSpPr>
        <p:spPr>
          <a:xfrm>
            <a:off x="255814" y="18096"/>
            <a:ext cx="7460659" cy="1483868"/>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PMingLiU" panose="02020500000000000000" pitchFamily="18" charset="-120"/>
                <a:ea typeface="PMingLiU" panose="02020500000000000000" pitchFamily="18" charset="-120"/>
              </a:rPr>
              <a:t>羅馬書</a:t>
            </a:r>
            <a:r>
              <a:rPr lang="en-US" altLang="zh-CN" sz="9500" dirty="0">
                <a:solidFill>
                  <a:srgbClr val="FFFFFF"/>
                </a:solidFill>
                <a:latin typeface="PMingLiU" panose="02020500000000000000" pitchFamily="18" charset="-120"/>
                <a:ea typeface="PMingLiU" panose="02020500000000000000" pitchFamily="18" charset="-120"/>
              </a:rPr>
              <a:t>5:1</a:t>
            </a:r>
            <a:r>
              <a:rPr lang="en-US" sz="9500" dirty="0">
                <a:solidFill>
                  <a:srgbClr val="FFFFFF"/>
                </a:solidFill>
                <a:latin typeface="PMingLiU" panose="02020500000000000000" pitchFamily="18" charset="-120"/>
                <a:ea typeface="PMingLiU" panose="02020500000000000000" pitchFamily="18" charset="-120"/>
              </a:rPr>
              <a:t>2-</a:t>
            </a:r>
          </a:p>
        </p:txBody>
      </p:sp>
    </p:spTree>
    <p:extLst>
      <p:ext uri="{BB962C8B-B14F-4D97-AF65-F5344CB8AC3E}">
        <p14:creationId xmlns:p14="http://schemas.microsoft.com/office/powerpoint/2010/main" val="4100190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10510</TotalTime>
  <Words>2728</Words>
  <Application>Microsoft Office PowerPoint</Application>
  <PresentationFormat>Custom</PresentationFormat>
  <Paragraphs>147</Paragraphs>
  <Slides>25</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Montserrat</vt:lpstr>
      <vt:lpstr>Trebuchet</vt:lpstr>
      <vt:lpstr>Arial</vt:lpstr>
      <vt:lpstr>Chinese Quote</vt:lpstr>
      <vt:lpstr>PMingLiU</vt:lpstr>
      <vt:lpstr>Questrial</vt:lpstr>
      <vt:lpstr>Verdana</vt:lpstr>
      <vt:lpstr>PMingLiU</vt:lpstr>
      <vt:lpstr>SimSun</vt:lpstr>
      <vt:lpstr>Times New Roman</vt:lpstr>
      <vt:lpstr>SimSun</vt:lpstr>
      <vt:lpstr>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原來如此</dc:title>
  <dc:creator>Jc</dc:creator>
  <cp:lastModifiedBy>Jc</cp:lastModifiedBy>
  <cp:revision>1662</cp:revision>
  <dcterms:created xsi:type="dcterms:W3CDTF">2006-08-16T00:00:00Z</dcterms:created>
  <dcterms:modified xsi:type="dcterms:W3CDTF">2022-08-06T23:54:37Z</dcterms:modified>
  <dc:identifier>DAE78VC2Ixc</dc:identifier>
</cp:coreProperties>
</file>