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368" r:id="rId3"/>
    <p:sldId id="371" r:id="rId4"/>
    <p:sldId id="345" r:id="rId5"/>
    <p:sldId id="369" r:id="rId6"/>
    <p:sldId id="377" r:id="rId7"/>
    <p:sldId id="378" r:id="rId8"/>
    <p:sldId id="383" r:id="rId9"/>
    <p:sldId id="384" r:id="rId10"/>
    <p:sldId id="385" r:id="rId11"/>
    <p:sldId id="379" r:id="rId12"/>
    <p:sldId id="380" r:id="rId13"/>
    <p:sldId id="381" r:id="rId14"/>
    <p:sldId id="382" r:id="rId15"/>
    <p:sldId id="386" r:id="rId16"/>
    <p:sldId id="387" r:id="rId17"/>
    <p:sldId id="372" r:id="rId18"/>
    <p:sldId id="273" r:id="rId19"/>
    <p:sldId id="272" r:id="rId20"/>
    <p:sldId id="309" r:id="rId21"/>
    <p:sldId id="367" r:id="rId22"/>
  </p:sldIdLst>
  <p:sldSz cx="18288000" cy="10287000"/>
  <p:notesSz cx="6858000" cy="9144000"/>
  <p:embeddedFontLst>
    <p:embeddedFont>
      <p:font typeface="Arial Rounded MT Bold" panose="020F0704030504030204" pitchFamily="3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Lato" panose="020F0502020204030203" pitchFamily="34" charset="0"/>
      <p:regular r:id="rId29"/>
      <p:bold r:id="rId30"/>
      <p:italic r:id="rId31"/>
      <p:boldItalic r:id="rId32"/>
    </p:embeddedFont>
    <p:embeddedFont>
      <p:font typeface="PMingLiU" panose="02020500000000000000" pitchFamily="18" charset="-120"/>
      <p:regular r:id="rId33"/>
    </p:embeddedFont>
    <p:embeddedFont>
      <p:font typeface="PMingLiU" panose="02020500000000000000" pitchFamily="18" charset="-120"/>
      <p:regular r:id="rId33"/>
    </p:embeddedFont>
    <p:embeddedFont>
      <p:font typeface="Roboto" panose="02000000000000000000" pitchFamily="2" charset="0"/>
      <p:regular r:id="rId34"/>
    </p:embeddedFont>
    <p:embeddedFont>
      <p:font typeface="SimSun" panose="02010600030101010101" pitchFamily="2" charset="-122"/>
      <p:regular r:id="rId35"/>
    </p:embeddedFont>
    <p:embeddedFont>
      <p:font typeface="SimSun" panose="02010600030101010101" pitchFamily="2" charset="-122"/>
      <p:regular r:id="rId35"/>
    </p:embeddedFont>
    <p:embeddedFont>
      <p:font typeface="Verdana" panose="020B0604030504040204" pitchFamily="3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CACA"/>
    <a:srgbClr val="0D0D0D"/>
    <a:srgbClr val="DDD9C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0941" autoAdjust="0"/>
  </p:normalViewPr>
  <p:slideViewPr>
    <p:cSldViewPr>
      <p:cViewPr varScale="1">
        <p:scale>
          <a:sx n="44" d="100"/>
          <a:sy n="44" d="100"/>
        </p:scale>
        <p:origin x="1238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13.08.2022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13.08.2022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ja-JP" altLang="en-US">
                <a:ea typeface="ＭＳ Ｐゴシック"/>
                <a:cs typeface="Calibri"/>
              </a:rPr>
              <a:t>今天看的經文是，</a:t>
            </a:r>
            <a:endParaRPr lang="en-US" altLang="ja-JP">
              <a:ea typeface="ＭＳ Ｐゴシック"/>
              <a:cs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2</a:t>
            </a:fld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13.08.2022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zh-CN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大家想不想猜一下，</a:t>
            </a:r>
            <a:r>
              <a:rPr lang="en-US" altLang="zh-CN" dirty="0" err="1">
                <a:latin typeface="PMingLiU" panose="02020500000000000000" pitchFamily="18" charset="-120"/>
                <a:ea typeface="PMingLiU" panose="02020500000000000000" pitchFamily="18" charset="-120"/>
              </a:rPr>
              <a:t>daath</a:t>
            </a:r>
            <a:r>
              <a:rPr lang="zh-CN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這個字出現最多在聖經哪一卷書？出現最多在箴言。如果連埋詩篇，約伯記，和傳道書</a:t>
            </a:r>
            <a:r>
              <a:rPr lang="en-US" altLang="zh-CN" dirty="0" err="1">
                <a:latin typeface="PMingLiU" panose="02020500000000000000" pitchFamily="18" charset="-120"/>
                <a:ea typeface="PMingLiU" panose="02020500000000000000" pitchFamily="18" charset="-120"/>
              </a:rPr>
              <a:t>daath</a:t>
            </a:r>
            <a:r>
              <a:rPr lang="zh-CN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出現的次數超過總數的</a:t>
            </a:r>
            <a:r>
              <a:rPr lang="en-US" altLang="zh-CN" dirty="0">
                <a:latin typeface="PMingLiU" panose="02020500000000000000" pitchFamily="18" charset="-120"/>
                <a:ea typeface="PMingLiU" panose="02020500000000000000" pitchFamily="18" charset="-120"/>
              </a:rPr>
              <a:t>60%</a:t>
            </a:r>
            <a:r>
              <a:rPr lang="zh-CN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。箴言，詩篇，約伯記，傳道書都被稱為智慧書。</a:t>
            </a:r>
            <a:r>
              <a:rPr lang="en-US" altLang="zh-CN" dirty="0">
                <a:latin typeface="PMingLiU" panose="02020500000000000000" pitchFamily="18" charset="-120"/>
                <a:ea typeface="PMingLiU" panose="02020500000000000000" pitchFamily="18" charset="-120"/>
              </a:rPr>
              <a:t>KJ</a:t>
            </a:r>
            <a:r>
              <a:rPr lang="zh-CN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譯本將</a:t>
            </a:r>
            <a:r>
              <a:rPr lang="en-US" altLang="zh-CN" dirty="0" err="1">
                <a:latin typeface="PMingLiU" panose="02020500000000000000" pitchFamily="18" charset="-120"/>
                <a:ea typeface="PMingLiU" panose="02020500000000000000" pitchFamily="18" charset="-120"/>
              </a:rPr>
              <a:t>daath</a:t>
            </a:r>
            <a:r>
              <a:rPr lang="zh-CN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翻譯成</a:t>
            </a:r>
            <a:r>
              <a:rPr lang="en-US" altLang="zh-CN" dirty="0">
                <a:latin typeface="PMingLiU" panose="02020500000000000000" pitchFamily="18" charset="-120"/>
                <a:ea typeface="PMingLiU" panose="02020500000000000000" pitchFamily="18" charset="-120"/>
              </a:rPr>
              <a:t>knowledge(</a:t>
            </a:r>
            <a:r>
              <a:rPr lang="zh-CN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知識</a:t>
            </a:r>
            <a:r>
              <a:rPr lang="en-US" altLang="zh-CN" dirty="0">
                <a:latin typeface="PMingLiU" panose="02020500000000000000" pitchFamily="18" charset="-120"/>
                <a:ea typeface="PMingLiU" panose="02020500000000000000" pitchFamily="18" charset="-120"/>
              </a:rPr>
              <a:t>)</a:t>
            </a:r>
            <a:r>
              <a:rPr lang="zh-CN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有</a:t>
            </a:r>
            <a:r>
              <a:rPr lang="en-US" altLang="zh-CN" dirty="0">
                <a:latin typeface="PMingLiU" panose="02020500000000000000" pitchFamily="18" charset="-120"/>
                <a:ea typeface="PMingLiU" panose="02020500000000000000" pitchFamily="18" charset="-120"/>
              </a:rPr>
              <a:t>90</a:t>
            </a:r>
            <a:r>
              <a:rPr lang="zh-CN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次。在中文和合本聖經，</a:t>
            </a:r>
            <a:r>
              <a:rPr lang="en-US" altLang="zh-CN" dirty="0">
                <a:latin typeface="PMingLiU" panose="02020500000000000000" pitchFamily="18" charset="-120"/>
                <a:ea typeface="PMingLiU" panose="02020500000000000000" pitchFamily="18" charset="-120"/>
              </a:rPr>
              <a:t>93</a:t>
            </a:r>
            <a:r>
              <a:rPr lang="zh-CN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次裏面有</a:t>
            </a:r>
            <a:r>
              <a:rPr lang="en-US" altLang="zh-CN" dirty="0">
                <a:latin typeface="PMingLiU" panose="02020500000000000000" pitchFamily="18" charset="-120"/>
                <a:ea typeface="PMingLiU" panose="02020500000000000000" pitchFamily="18" charset="-120"/>
              </a:rPr>
              <a:t>50</a:t>
            </a:r>
            <a:r>
              <a:rPr lang="zh-CN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次是被翻譯成“知識”，所以有些比較新的中文聖經譯本把</a:t>
            </a:r>
            <a:r>
              <a:rPr lang="en-US" altLang="zh-CN" dirty="0" err="1">
                <a:latin typeface="PMingLiU" panose="02020500000000000000" pitchFamily="18" charset="-120"/>
                <a:ea typeface="PMingLiU" panose="02020500000000000000" pitchFamily="18" charset="-120"/>
              </a:rPr>
              <a:t>Daath</a:t>
            </a:r>
            <a:r>
              <a:rPr lang="zh-CN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從“分別善惡“改到用”知善惡”，“分辨善惡”，和“善惡的知識”。爲什麽</a:t>
            </a:r>
            <a:r>
              <a:rPr lang="en-US" altLang="zh-CN" dirty="0" err="1">
                <a:latin typeface="PMingLiU" panose="02020500000000000000" pitchFamily="18" charset="-120"/>
                <a:ea typeface="PMingLiU" panose="02020500000000000000" pitchFamily="18" charset="-120"/>
              </a:rPr>
              <a:t>daath</a:t>
            </a:r>
            <a:r>
              <a:rPr lang="zh-CN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會被翻譯成“知識”呢？</a:t>
            </a:r>
            <a:r>
              <a:rPr lang="en-US" altLang="zh-CN" dirty="0" err="1">
                <a:latin typeface="PMingLiU" panose="02020500000000000000" pitchFamily="18" charset="-120"/>
                <a:ea typeface="PMingLiU" panose="02020500000000000000" pitchFamily="18" charset="-120"/>
              </a:rPr>
              <a:t>Daath</a:t>
            </a:r>
            <a:r>
              <a:rPr lang="zh-CN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除了知識還有什麽其它的意義呢？我們就要透過</a:t>
            </a:r>
            <a:r>
              <a:rPr lang="en-US" altLang="zh-CN" dirty="0" err="1">
                <a:latin typeface="PMingLiU" panose="02020500000000000000" pitchFamily="18" charset="-120"/>
                <a:ea typeface="PMingLiU" panose="02020500000000000000" pitchFamily="18" charset="-120"/>
              </a:rPr>
              <a:t>Daath</a:t>
            </a:r>
            <a:r>
              <a:rPr lang="zh-CN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的字根來挖深一點。</a:t>
            </a:r>
            <a:endParaRPr lang="en-US" dirty="0"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36960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13.08.2022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altLang="zh-CN" b="0" dirty="0" err="1">
                <a:latin typeface="PMingLiU" panose="02020500000000000000" pitchFamily="18" charset="-120"/>
                <a:ea typeface="PMingLiU" panose="02020500000000000000" pitchFamily="18" charset="-120"/>
              </a:rPr>
              <a:t>Daath</a:t>
            </a:r>
            <a:r>
              <a:rPr lang="zh-CN" altLang="en-US" b="0" dirty="0">
                <a:latin typeface="PMingLiU" panose="02020500000000000000" pitchFamily="18" charset="-120"/>
                <a:ea typeface="PMingLiU" panose="02020500000000000000" pitchFamily="18" charset="-120"/>
              </a:rPr>
              <a:t>這個字的字根是</a:t>
            </a:r>
            <a:r>
              <a:rPr lang="en-US" altLang="zh-CN" b="0" dirty="0">
                <a:latin typeface="PMingLiU" panose="02020500000000000000" pitchFamily="18" charset="-120"/>
                <a:ea typeface="PMingLiU" panose="02020500000000000000" pitchFamily="18" charset="-120"/>
              </a:rPr>
              <a:t>Yada</a:t>
            </a:r>
            <a:r>
              <a:rPr lang="zh-CN" altLang="en-US" b="0" dirty="0">
                <a:latin typeface="PMingLiU" panose="02020500000000000000" pitchFamily="18" charset="-120"/>
                <a:ea typeface="PMingLiU" panose="02020500000000000000" pitchFamily="18" charset="-120"/>
              </a:rPr>
              <a:t>，在聖經舊約裏面出現過</a:t>
            </a:r>
            <a:r>
              <a:rPr lang="en-US" altLang="zh-CN" b="0" dirty="0">
                <a:latin typeface="PMingLiU" panose="02020500000000000000" pitchFamily="18" charset="-120"/>
                <a:ea typeface="PMingLiU" panose="02020500000000000000" pitchFamily="18" charset="-120"/>
              </a:rPr>
              <a:t>942</a:t>
            </a:r>
            <a:r>
              <a:rPr lang="zh-CN" altLang="en-US" b="0" dirty="0">
                <a:latin typeface="PMingLiU" panose="02020500000000000000" pitchFamily="18" charset="-120"/>
                <a:ea typeface="PMingLiU" panose="02020500000000000000" pitchFamily="18" charset="-120"/>
              </a:rPr>
              <a:t>次</a:t>
            </a:r>
            <a:r>
              <a:rPr lang="zh-TW" altLang="en-US" b="0" i="0" dirty="0">
                <a:solidFill>
                  <a:srgbClr val="525254"/>
                </a:solidFill>
                <a:effectLst/>
                <a:latin typeface="PMingLiU" panose="02020500000000000000" pitchFamily="18" charset="-120"/>
                <a:ea typeface="PMingLiU" panose="02020500000000000000" pitchFamily="18" charset="-120"/>
              </a:rPr>
              <a:t>。</a:t>
            </a:r>
            <a:endParaRPr lang="en-US" b="0" dirty="0"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41836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13.08.2022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zh-CN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認識就從</a:t>
            </a:r>
            <a:r>
              <a:rPr lang="en-US" altLang="zh-CN" dirty="0">
                <a:latin typeface="PMingLiU" panose="02020500000000000000" pitchFamily="18" charset="-120"/>
                <a:ea typeface="PMingLiU" panose="02020500000000000000" pitchFamily="18" charset="-120"/>
              </a:rPr>
              <a:t>Yada</a:t>
            </a:r>
            <a:r>
              <a:rPr lang="zh-CN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翻譯過來。這裏，</a:t>
            </a:r>
            <a:r>
              <a:rPr lang="en-US" altLang="zh-CN" dirty="0">
                <a:latin typeface="PMingLiU" panose="02020500000000000000" pitchFamily="18" charset="-120"/>
                <a:ea typeface="PMingLiU" panose="02020500000000000000" pitchFamily="18" charset="-120"/>
              </a:rPr>
              <a:t>Yada</a:t>
            </a:r>
            <a:r>
              <a:rPr lang="zh-CN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表達人得到一些資訊而認識。</a:t>
            </a:r>
            <a:r>
              <a:rPr lang="en-US" altLang="zh-CN" dirty="0">
                <a:latin typeface="PMingLiU" panose="02020500000000000000" pitchFamily="18" charset="-120"/>
                <a:ea typeface="PMingLiU" panose="02020500000000000000" pitchFamily="18" charset="-120"/>
              </a:rPr>
              <a:t>Yada</a:t>
            </a:r>
            <a:r>
              <a:rPr lang="zh-CN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在這裏純粹表達頭腦上的知識。</a:t>
            </a:r>
            <a:endParaRPr lang="en-US" dirty="0"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41445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13.08.2022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zh-CN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創世記</a:t>
            </a:r>
            <a:r>
              <a:rPr lang="en-US" altLang="zh-CN" dirty="0">
                <a:latin typeface="PMingLiU" panose="02020500000000000000" pitchFamily="18" charset="-120"/>
                <a:ea typeface="PMingLiU" panose="02020500000000000000" pitchFamily="18" charset="-120"/>
              </a:rPr>
              <a:t>4:1</a:t>
            </a:r>
            <a:r>
              <a:rPr lang="zh-CN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，這裏，</a:t>
            </a:r>
            <a:r>
              <a:rPr lang="en-US" altLang="zh-CN" dirty="0">
                <a:latin typeface="PMingLiU" panose="02020500000000000000" pitchFamily="18" charset="-120"/>
                <a:ea typeface="PMingLiU" panose="02020500000000000000" pitchFamily="18" charset="-120"/>
              </a:rPr>
              <a:t>Yada</a:t>
            </a:r>
            <a:r>
              <a:rPr lang="zh-CN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被翻譯成什麽？“同房“。人與人之間的</a:t>
            </a:r>
            <a:r>
              <a:rPr lang="en-US" altLang="zh-CN" dirty="0">
                <a:latin typeface="PMingLiU" panose="02020500000000000000" pitchFamily="18" charset="-120"/>
                <a:ea typeface="PMingLiU" panose="02020500000000000000" pitchFamily="18" charset="-120"/>
              </a:rPr>
              <a:t>Yada</a:t>
            </a:r>
            <a:r>
              <a:rPr lang="zh-CN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除了頭腦知識</a:t>
            </a:r>
            <a:r>
              <a:rPr lang="zh-TW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上的認識</a:t>
            </a:r>
            <a:r>
              <a:rPr lang="zh-CN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，也</a:t>
            </a:r>
            <a:r>
              <a:rPr lang="zh-TW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是</a:t>
            </a:r>
            <a:r>
              <a:rPr lang="zh-CN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切身關係</a:t>
            </a:r>
            <a:r>
              <a:rPr lang="zh-TW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上的認識，</a:t>
            </a:r>
            <a:r>
              <a:rPr lang="zh-CN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而且是</a:t>
            </a:r>
            <a:r>
              <a:rPr lang="zh-TW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夫妻之間</a:t>
            </a:r>
            <a:r>
              <a:rPr lang="zh-CN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親密</a:t>
            </a:r>
            <a:r>
              <a:rPr lang="zh-TW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的認識</a:t>
            </a:r>
            <a:r>
              <a:rPr lang="zh-CN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。</a:t>
            </a:r>
            <a:endParaRPr lang="en-US" dirty="0"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82696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13.08.2022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algn="l" fontAlgn="base"/>
            <a:r>
              <a:rPr lang="zh-CN" altLang="en-US" b="0" i="0" dirty="0">
                <a:solidFill>
                  <a:srgbClr val="585858"/>
                </a:solidFill>
                <a:effectLst/>
                <a:latin typeface="Lato" panose="020F0502020204030203" pitchFamily="34" charset="0"/>
              </a:rPr>
              <a:t>詩篇</a:t>
            </a:r>
            <a:r>
              <a:rPr lang="en-US" altLang="zh-CN" b="0" i="0" dirty="0">
                <a:solidFill>
                  <a:srgbClr val="585858"/>
                </a:solidFill>
                <a:effectLst/>
                <a:latin typeface="Lato" panose="020F0502020204030203" pitchFamily="34" charset="0"/>
              </a:rPr>
              <a:t>139:1</a:t>
            </a:r>
            <a:r>
              <a:rPr lang="zh-CN" altLang="en-US" b="0" i="0" dirty="0">
                <a:solidFill>
                  <a:srgbClr val="585858"/>
                </a:solidFill>
                <a:effectLst/>
                <a:latin typeface="Lato" panose="020F0502020204030203" pitchFamily="34" charset="0"/>
              </a:rPr>
              <a:t>。</a:t>
            </a:r>
            <a:r>
              <a:rPr lang="en-US" altLang="zh-CN" b="0" i="0" dirty="0">
                <a:solidFill>
                  <a:srgbClr val="585858"/>
                </a:solidFill>
                <a:effectLst/>
                <a:latin typeface="Lato" panose="020F0502020204030203" pitchFamily="34" charset="0"/>
              </a:rPr>
              <a:t>Yada</a:t>
            </a:r>
            <a:r>
              <a:rPr lang="zh-CN" altLang="en-US" b="0" i="0" dirty="0">
                <a:solidFill>
                  <a:srgbClr val="585858"/>
                </a:solidFill>
                <a:effectLst/>
                <a:latin typeface="Lato" panose="020F0502020204030203" pitchFamily="34" charset="0"/>
              </a:rPr>
              <a:t>被用的最多的講上帝的知識和與人的關係。</a:t>
            </a:r>
            <a:r>
              <a:rPr lang="zh-TW" altLang="en-US" b="0" i="0" dirty="0">
                <a:solidFill>
                  <a:srgbClr val="585858"/>
                </a:solidFill>
                <a:effectLst/>
                <a:latin typeface="Lato" panose="020F0502020204030203" pitchFamily="34" charset="0"/>
              </a:rPr>
              <a:t>聖經用</a:t>
            </a:r>
            <a:r>
              <a:rPr lang="zh-CN" altLang="en-US" b="0" i="0" dirty="0">
                <a:solidFill>
                  <a:srgbClr val="585858"/>
                </a:solidFill>
                <a:effectLst/>
                <a:latin typeface="Lato" panose="020F0502020204030203" pitchFamily="34" charset="0"/>
              </a:rPr>
              <a:t>常常用</a:t>
            </a:r>
            <a:r>
              <a:rPr lang="en-US" altLang="zh-CN" b="0" i="0" dirty="0">
                <a:solidFill>
                  <a:srgbClr val="585858"/>
                </a:solidFill>
                <a:effectLst/>
                <a:latin typeface="Lato" panose="020F0502020204030203" pitchFamily="34" charset="0"/>
              </a:rPr>
              <a:t>Yada</a:t>
            </a:r>
            <a:r>
              <a:rPr lang="zh-CN" altLang="en-US" b="0" i="0" dirty="0">
                <a:solidFill>
                  <a:srgbClr val="585858"/>
                </a:solidFill>
                <a:effectLst/>
                <a:latin typeface="Lato" panose="020F0502020204030203" pitchFamily="34" charset="0"/>
              </a:rPr>
              <a:t>這個</a:t>
            </a:r>
            <a:r>
              <a:rPr lang="zh-TW" altLang="en-US" b="0" i="0" dirty="0">
                <a:solidFill>
                  <a:srgbClr val="585858"/>
                </a:solidFill>
                <a:effectLst/>
                <a:latin typeface="Lato" panose="020F0502020204030203" pitchFamily="34" charset="0"/>
              </a:rPr>
              <a:t>字宣告</a:t>
            </a:r>
            <a:r>
              <a:rPr lang="zh-CN" altLang="en-US" b="0" i="0" dirty="0">
                <a:solidFill>
                  <a:srgbClr val="585858"/>
                </a:solidFill>
                <a:effectLst/>
                <a:latin typeface="Lato" panose="020F0502020204030203" pitchFamily="34" charset="0"/>
              </a:rPr>
              <a:t>上帝</a:t>
            </a:r>
            <a:r>
              <a:rPr lang="zh-TW" altLang="en-US" b="0" i="0" dirty="0">
                <a:solidFill>
                  <a:srgbClr val="585858"/>
                </a:solidFill>
                <a:effectLst/>
                <a:latin typeface="Lato" panose="020F0502020204030203" pitchFamily="34" charset="0"/>
              </a:rPr>
              <a:t>的知識涵蓋一切行為和環境</a:t>
            </a:r>
            <a:r>
              <a:rPr lang="zh-CN" altLang="en-US" b="0" i="0" dirty="0">
                <a:solidFill>
                  <a:srgbClr val="585858"/>
                </a:solidFill>
                <a:effectLst/>
                <a:latin typeface="Lato" panose="020F0502020204030203" pitchFamily="34" charset="0"/>
              </a:rPr>
              <a:t>；也表達上帝對</a:t>
            </a:r>
            <a:r>
              <a:rPr lang="zh-TW" altLang="en-US" b="0" i="0" dirty="0">
                <a:solidFill>
                  <a:srgbClr val="585858"/>
                </a:solidFill>
                <a:effectLst/>
                <a:latin typeface="Lato" panose="020F0502020204030203" pitchFamily="34" charset="0"/>
              </a:rPr>
              <a:t>祂所有的創造</a:t>
            </a:r>
            <a:r>
              <a:rPr lang="zh-CN" altLang="en-US" b="0" i="0" dirty="0">
                <a:solidFill>
                  <a:srgbClr val="585858"/>
                </a:solidFill>
                <a:effectLst/>
                <a:latin typeface="Lato" panose="020F0502020204030203" pitchFamily="34" charset="0"/>
              </a:rPr>
              <a:t>的全備的認識和親密的關係</a:t>
            </a:r>
            <a:r>
              <a:rPr lang="zh-TW" altLang="en-US" b="0" i="0" dirty="0">
                <a:solidFill>
                  <a:srgbClr val="585858"/>
                </a:solidFill>
                <a:effectLst/>
                <a:latin typeface="Lato" panose="020F0502020204030203" pitchFamily="34" charset="0"/>
              </a:rPr>
              <a:t>。</a:t>
            </a:r>
            <a:endParaRPr lang="en-US" altLang="zh-CN" b="0" i="0" dirty="0">
              <a:solidFill>
                <a:srgbClr val="585858"/>
              </a:solidFill>
              <a:effectLst/>
              <a:latin typeface="Lato" panose="020F0502020204030203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82787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13.08.2022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zh-CN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其實人必定死不是因爲這個果有毒，而是人不聽上帝警告選擇吃的行動。這個行動切斷了人與上帝親密的關係，毀壞了上帝與人的盟約，而選擇與魔鬼或是那棵樹建立親密的關係，與它們結盟。現在我們應該明白點解聖經成日用淫亂，或者婬婦來形容以色列人。</a:t>
            </a:r>
            <a:endParaRPr lang="en-US" dirty="0"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99445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13.08.2022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我給大家幾分鐘的時間。</a:t>
            </a:r>
            <a:r>
              <a:rPr lang="zh-CN" altLang="en-US" b="0" i="0" dirty="0">
                <a:solidFill>
                  <a:srgbClr val="212529"/>
                </a:solidFill>
                <a:effectLst/>
                <a:latin typeface="PMingLiU" panose="02020500000000000000" pitchFamily="18" charset="-120"/>
                <a:ea typeface="PMingLiU" panose="02020500000000000000" pitchFamily="18" charset="-120"/>
              </a:rPr>
              <a:t>自己看</a:t>
            </a:r>
            <a:r>
              <a:rPr lang="zh-TW" altLang="en-US" b="0" i="0" dirty="0">
                <a:solidFill>
                  <a:srgbClr val="212529"/>
                </a:solidFill>
                <a:effectLst/>
                <a:latin typeface="PMingLiU" panose="02020500000000000000" pitchFamily="18" charset="-120"/>
                <a:ea typeface="PMingLiU" panose="02020500000000000000" pitchFamily="18" charset="-120"/>
              </a:rPr>
              <a:t>幾次</a:t>
            </a:r>
            <a:r>
              <a:rPr lang="zh-CN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這三句經文裏面，看下神對你説什麽話？看下神邀請你作什麽回應？</a:t>
            </a:r>
            <a:endParaRPr lang="en-US" dirty="0"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3183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13.08.2022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18</a:t>
            </a:fld>
            <a:endParaRPr 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13.08.2022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19</a:t>
            </a:fld>
            <a:endParaRPr 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13.08.2022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ea typeface="宋体"/>
                <a:cs typeface="Calibri"/>
              </a:rPr>
              <a:t>今天，我們要認識的是穆斯林面對私欲的掙扎。</a:t>
            </a:r>
            <a:r>
              <a:rPr lang="zh-TW" altLang="en-US" b="0" i="0" dirty="0">
                <a:solidFill>
                  <a:srgbClr val="030303"/>
                </a:solidFill>
                <a:effectLst/>
                <a:latin typeface="Roboto" panose="02000000000000000000" pitchFamily="2" charset="0"/>
              </a:rPr>
              <a:t>在整個穆斯林世界，我們</a:t>
            </a:r>
            <a:r>
              <a:rPr lang="zh-CN" altLang="en-US" b="0" i="0" dirty="0">
                <a:solidFill>
                  <a:srgbClr val="030303"/>
                </a:solidFill>
                <a:effectLst/>
                <a:latin typeface="Roboto" panose="02000000000000000000" pitchFamily="2" charset="0"/>
              </a:rPr>
              <a:t>同樣</a:t>
            </a:r>
            <a:r>
              <a:rPr lang="zh-TW" altLang="en-US" b="0" i="0" dirty="0">
                <a:solidFill>
                  <a:srgbClr val="030303"/>
                </a:solidFill>
                <a:effectLst/>
                <a:latin typeface="Roboto" panose="02000000000000000000" pitchFamily="2" charset="0"/>
              </a:rPr>
              <a:t>看到情慾對破碎家庭</a:t>
            </a:r>
            <a:r>
              <a:rPr lang="en-US" altLang="zh-TW" b="0" i="0" dirty="0">
                <a:solidFill>
                  <a:srgbClr val="030303"/>
                </a:solidFill>
                <a:effectLst/>
                <a:latin typeface="Roboto" panose="02000000000000000000" pitchFamily="2" charset="0"/>
              </a:rPr>
              <a:t>,</a:t>
            </a:r>
            <a:r>
              <a:rPr lang="zh-TW" altLang="en-US" b="0" i="0" dirty="0">
                <a:solidFill>
                  <a:srgbClr val="030303"/>
                </a:solidFill>
                <a:effectLst/>
                <a:latin typeface="Roboto" panose="02000000000000000000" pitchFamily="2" charset="0"/>
              </a:rPr>
              <a:t>人際關係和生活的破壞性的影響。</a:t>
            </a:r>
            <a:endParaRPr lang="en-US" altLang="zh-CN" b="0" i="0" dirty="0">
              <a:solidFill>
                <a:srgbClr val="222222"/>
              </a:solidFill>
              <a:effectLst/>
              <a:latin typeface="Verdana" panose="020B060403050404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7695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13.08.2022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zh-CN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創世記</a:t>
            </a:r>
            <a:r>
              <a:rPr lang="en-US" altLang="zh-CN" dirty="0">
                <a:latin typeface="PMingLiU" panose="02020500000000000000" pitchFamily="18" charset="-120"/>
                <a:ea typeface="PMingLiU" panose="02020500000000000000" pitchFamily="18" charset="-120"/>
              </a:rPr>
              <a:t>2:17</a:t>
            </a:r>
            <a:r>
              <a:rPr lang="zh-CN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CN" altLang="en-US" sz="1200" b="0" i="0" dirty="0">
                <a:solidFill>
                  <a:schemeClr val="bg1"/>
                </a:solidFill>
                <a:effectLst/>
                <a:latin typeface="PMingLiU" panose="02020500000000000000" pitchFamily="18" charset="-120"/>
                <a:ea typeface="PMingLiU" panose="02020500000000000000" pitchFamily="18" charset="-120"/>
              </a:rPr>
              <a:t> 只是分別善恶树上的果子，你不可吃，因为你吃的日子必定死！</a:t>
            </a:r>
            <a:endParaRPr lang="en-US" dirty="0"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98716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13.08.2022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>
              <a:ea typeface="宋体"/>
              <a:cs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0758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13.08.2022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zh-TW" altLang="en-US" sz="1800" b="0" i="0" u="none" strike="noStrike" dirty="0">
                <a:solidFill>
                  <a:srgbClr val="000000"/>
                </a:solidFill>
                <a:effectLst/>
                <a:latin typeface="+mn-ea"/>
                <a:ea typeface="+mn-ea"/>
              </a:rPr>
              <a:t>分別的希伯來字是</a:t>
            </a:r>
            <a:r>
              <a:rPr lang="en-US" altLang="zh-TW" sz="1800" b="0" i="0" u="none" strike="noStrike" dirty="0" err="1">
                <a:solidFill>
                  <a:srgbClr val="000000"/>
                </a:solidFill>
                <a:effectLst/>
                <a:latin typeface="+mn-ea"/>
                <a:ea typeface="+mn-ea"/>
              </a:rPr>
              <a:t>daath</a:t>
            </a:r>
            <a:r>
              <a:rPr lang="zh-TW" altLang="en-US" sz="1800" b="0" i="0" u="none" strike="noStrike" dirty="0">
                <a:solidFill>
                  <a:srgbClr val="000000"/>
                </a:solidFill>
                <a:effectLst/>
                <a:latin typeface="+mn-ea"/>
                <a:ea typeface="+mn-ea"/>
              </a:rPr>
              <a:t>。在聖經舊約裏面一共出現過</a:t>
            </a:r>
            <a:r>
              <a:rPr lang="en-US" altLang="zh-TW" sz="1800" b="0" i="0" u="none" strike="noStrike" dirty="0">
                <a:solidFill>
                  <a:srgbClr val="000000"/>
                </a:solidFill>
                <a:effectLst/>
                <a:latin typeface="+mn-ea"/>
                <a:ea typeface="+mn-ea"/>
              </a:rPr>
              <a:t>93</a:t>
            </a:r>
            <a:r>
              <a:rPr lang="zh-TW" altLang="en-US" sz="1800" b="0" i="0" u="none" strike="noStrike" dirty="0">
                <a:solidFill>
                  <a:srgbClr val="000000"/>
                </a:solidFill>
                <a:effectLst/>
                <a:latin typeface="+mn-ea"/>
                <a:ea typeface="+mn-ea"/>
              </a:rPr>
              <a:t>次，但</a:t>
            </a:r>
            <a:r>
              <a:rPr lang="en-US" altLang="zh-CN" sz="1800" b="0" i="0" u="none" strike="noStrike" dirty="0" err="1">
                <a:solidFill>
                  <a:srgbClr val="000000"/>
                </a:solidFill>
                <a:effectLst/>
                <a:latin typeface="+mn-ea"/>
                <a:ea typeface="+mn-ea"/>
              </a:rPr>
              <a:t>daath</a:t>
            </a:r>
            <a:r>
              <a:rPr lang="zh-CN" altLang="en-US" sz="1800" b="0" i="0" u="none" strike="noStrike" dirty="0">
                <a:solidFill>
                  <a:srgbClr val="000000"/>
                </a:solidFill>
                <a:effectLst/>
                <a:latin typeface="+mn-ea"/>
                <a:ea typeface="+mn-ea"/>
              </a:rPr>
              <a:t>被翻譯成“分別”只有</a:t>
            </a: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+mn-ea"/>
                <a:ea typeface="+mn-ea"/>
              </a:rPr>
              <a:t>2</a:t>
            </a:r>
            <a:r>
              <a:rPr lang="zh-CN" altLang="en-US" sz="1800" b="0" i="0" u="none" strike="noStrike" dirty="0">
                <a:solidFill>
                  <a:srgbClr val="000000"/>
                </a:solidFill>
                <a:effectLst/>
                <a:latin typeface="+mn-ea"/>
                <a:ea typeface="+mn-ea"/>
              </a:rPr>
              <a:t>次，一次是</a:t>
            </a: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+mn-ea"/>
                <a:ea typeface="+mn-ea"/>
              </a:rPr>
              <a:t>2:17</a:t>
            </a:r>
            <a:r>
              <a:rPr lang="zh-CN" altLang="en-US" sz="1800" b="0" i="0" u="none" strike="noStrike" dirty="0">
                <a:solidFill>
                  <a:srgbClr val="000000"/>
                </a:solidFill>
                <a:effectLst/>
                <a:latin typeface="+mn-ea"/>
                <a:ea typeface="+mn-ea"/>
              </a:rPr>
              <a:t>，另外一次就是</a:t>
            </a: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+mn-ea"/>
                <a:ea typeface="+mn-ea"/>
              </a:rPr>
              <a:t>2:9</a:t>
            </a:r>
            <a:r>
              <a:rPr lang="zh-CN" altLang="en-US" sz="1800" b="0" i="0" u="none" strike="noStrike" dirty="0">
                <a:solidFill>
                  <a:srgbClr val="000000"/>
                </a:solidFill>
                <a:effectLst/>
                <a:latin typeface="+mn-ea"/>
                <a:ea typeface="+mn-ea"/>
              </a:rPr>
              <a:t>。</a:t>
            </a:r>
            <a:endParaRPr lang="en-US" dirty="0">
              <a:latin typeface="+mn-ea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3747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13.08.2022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zh-CN" altLang="en-US" dirty="0"/>
              <a:t>同</a:t>
            </a:r>
            <a:r>
              <a:rPr lang="en-US" dirty="0"/>
              <a:t>2:9</a:t>
            </a:r>
            <a:r>
              <a:rPr lang="zh-CN" altLang="en-US" dirty="0"/>
              <a:t>，</a:t>
            </a:r>
            <a:r>
              <a:rPr lang="en-US" altLang="zh-CN" dirty="0"/>
              <a:t>17</a:t>
            </a:r>
            <a:r>
              <a:rPr lang="zh-CN" altLang="en-US" dirty="0"/>
              <a:t>的</a:t>
            </a:r>
            <a:r>
              <a:rPr lang="en-US" altLang="zh-CN" dirty="0" err="1"/>
              <a:t>Daath</a:t>
            </a:r>
            <a:r>
              <a:rPr lang="zh-CN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一模一樣結構的字還有另外</a:t>
            </a:r>
            <a:r>
              <a:rPr lang="en-US" altLang="zh-CN" dirty="0">
                <a:latin typeface="PMingLiU" panose="02020500000000000000" pitchFamily="18" charset="-120"/>
                <a:ea typeface="PMingLiU" panose="02020500000000000000" pitchFamily="18" charset="-120"/>
              </a:rPr>
              <a:t>4</a:t>
            </a:r>
            <a:r>
              <a:rPr lang="zh-CN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節經文。</a:t>
            </a:r>
            <a:endParaRPr lang="en-US" dirty="0"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5538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13.08.2022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zh-CN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列王紀上</a:t>
            </a:r>
            <a:r>
              <a:rPr lang="en-US" altLang="zh-CN" dirty="0">
                <a:latin typeface="PMingLiU" panose="02020500000000000000" pitchFamily="18" charset="-120"/>
                <a:ea typeface="PMingLiU" panose="02020500000000000000" pitchFamily="18" charset="-120"/>
              </a:rPr>
              <a:t>7:14</a:t>
            </a:r>
            <a:r>
              <a:rPr lang="zh-CN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的 </a:t>
            </a:r>
            <a:r>
              <a:rPr lang="en-US" altLang="zh-CN" dirty="0" err="1">
                <a:latin typeface="PMingLiU" panose="02020500000000000000" pitchFamily="18" charset="-120"/>
                <a:ea typeface="PMingLiU" panose="02020500000000000000" pitchFamily="18" charset="-120"/>
              </a:rPr>
              <a:t>Daath</a:t>
            </a:r>
            <a:r>
              <a:rPr lang="en-US" altLang="zh-CN" dirty="0">
                <a:latin typeface="PMingLiU" panose="02020500000000000000" pitchFamily="18" charset="-120"/>
                <a:ea typeface="PMingLiU" panose="02020500000000000000" pitchFamily="18" charset="-120"/>
              </a:rPr>
              <a:t> </a:t>
            </a:r>
            <a:r>
              <a:rPr lang="zh-CN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被翻譯成“技能“</a:t>
            </a:r>
            <a:endParaRPr lang="en-US" altLang="zh-CN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r>
              <a:rPr lang="zh-CN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耶利米書</a:t>
            </a:r>
            <a:r>
              <a:rPr lang="en-US" altLang="zh-CN" dirty="0">
                <a:latin typeface="PMingLiU" panose="02020500000000000000" pitchFamily="18" charset="-120"/>
                <a:ea typeface="PMingLiU" panose="02020500000000000000" pitchFamily="18" charset="-120"/>
              </a:rPr>
              <a:t>22:16</a:t>
            </a:r>
            <a:r>
              <a:rPr lang="zh-CN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的</a:t>
            </a:r>
            <a:r>
              <a:rPr lang="en-US" altLang="zh-CN" dirty="0" err="1">
                <a:latin typeface="PMingLiU" panose="02020500000000000000" pitchFamily="18" charset="-120"/>
                <a:ea typeface="PMingLiU" panose="02020500000000000000" pitchFamily="18" charset="-120"/>
              </a:rPr>
              <a:t>Daath</a:t>
            </a:r>
            <a:r>
              <a:rPr lang="en-US" altLang="zh-CN" dirty="0">
                <a:latin typeface="PMingLiU" panose="02020500000000000000" pitchFamily="18" charset="-120"/>
                <a:ea typeface="PMingLiU" panose="02020500000000000000" pitchFamily="18" charset="-120"/>
              </a:rPr>
              <a:t> </a:t>
            </a:r>
            <a:r>
              <a:rPr lang="zh-CN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被翻譯成“認識”</a:t>
            </a:r>
            <a:endParaRPr lang="en-US" dirty="0"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3189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13.08.2022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zh-CN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但以理書</a:t>
            </a:r>
            <a:r>
              <a:rPr lang="en-US" altLang="zh-CN" dirty="0">
                <a:latin typeface="PMingLiU" panose="02020500000000000000" pitchFamily="18" charset="-120"/>
                <a:ea typeface="PMingLiU" panose="02020500000000000000" pitchFamily="18" charset="-120"/>
              </a:rPr>
              <a:t>12:4</a:t>
            </a:r>
            <a:r>
              <a:rPr lang="zh-CN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的</a:t>
            </a:r>
            <a:r>
              <a:rPr lang="en-US" altLang="zh-CN" dirty="0" err="1">
                <a:latin typeface="PMingLiU" panose="02020500000000000000" pitchFamily="18" charset="-120"/>
                <a:ea typeface="PMingLiU" panose="02020500000000000000" pitchFamily="18" charset="-120"/>
              </a:rPr>
              <a:t>Daath</a:t>
            </a:r>
            <a:r>
              <a:rPr lang="zh-CN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被翻譯成“知識”</a:t>
            </a:r>
            <a:endParaRPr lang="en-US" altLang="zh-CN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r>
              <a:rPr lang="zh-CN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何西亞書</a:t>
            </a:r>
            <a:r>
              <a:rPr lang="en-US" altLang="zh-CN" dirty="0">
                <a:latin typeface="PMingLiU" panose="02020500000000000000" pitchFamily="18" charset="-120"/>
                <a:ea typeface="PMingLiU" panose="02020500000000000000" pitchFamily="18" charset="-120"/>
              </a:rPr>
              <a:t>4:6</a:t>
            </a:r>
            <a:r>
              <a:rPr lang="zh-CN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的</a:t>
            </a:r>
            <a:r>
              <a:rPr lang="en-US" altLang="zh-CN" dirty="0">
                <a:latin typeface="PMingLiU" panose="02020500000000000000" pitchFamily="18" charset="-120"/>
                <a:ea typeface="PMingLiU" panose="02020500000000000000" pitchFamily="18" charset="-120"/>
              </a:rPr>
              <a:t>Daath2</a:t>
            </a:r>
            <a:r>
              <a:rPr lang="zh-CN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次都是被翻譯成“知識”</a:t>
            </a:r>
            <a:endParaRPr lang="en-US" altLang="zh-CN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endParaRPr lang="en-US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r>
              <a:rPr lang="zh-CN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一模一樣的</a:t>
            </a:r>
            <a:r>
              <a:rPr lang="en-US" altLang="zh-CN" dirty="0" err="1">
                <a:latin typeface="PMingLiU" panose="02020500000000000000" pitchFamily="18" charset="-120"/>
                <a:ea typeface="PMingLiU" panose="02020500000000000000" pitchFamily="18" charset="-120"/>
              </a:rPr>
              <a:t>Daath</a:t>
            </a:r>
            <a:r>
              <a:rPr lang="zh-CN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卻是有著不同的翻譯。我還選</a:t>
            </a:r>
            <a:r>
              <a:rPr lang="en-US" altLang="zh-CN" dirty="0" err="1">
                <a:latin typeface="PMingLiU" panose="02020500000000000000" pitchFamily="18" charset="-120"/>
                <a:ea typeface="PMingLiU" panose="02020500000000000000" pitchFamily="18" charset="-120"/>
              </a:rPr>
              <a:t>daath</a:t>
            </a:r>
            <a:r>
              <a:rPr lang="zh-CN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被翻譯成其它詞的經文。</a:t>
            </a:r>
            <a:endParaRPr lang="en-US" dirty="0"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3552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13.08.2022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zh-CN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民數記</a:t>
            </a:r>
            <a:r>
              <a:rPr lang="en-US" altLang="zh-CN" dirty="0">
                <a:latin typeface="PMingLiU" panose="02020500000000000000" pitchFamily="18" charset="-120"/>
                <a:ea typeface="PMingLiU" panose="02020500000000000000" pitchFamily="18" charset="-120"/>
              </a:rPr>
              <a:t>24:16</a:t>
            </a:r>
            <a:r>
              <a:rPr lang="zh-CN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en-US" altLang="zh-CN" dirty="0" err="1">
                <a:latin typeface="PMingLiU" panose="02020500000000000000" pitchFamily="18" charset="-120"/>
                <a:ea typeface="PMingLiU" panose="02020500000000000000" pitchFamily="18" charset="-120"/>
              </a:rPr>
              <a:t>Daath</a:t>
            </a:r>
            <a:r>
              <a:rPr lang="zh-CN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被翻譯成“意旨”</a:t>
            </a:r>
            <a:endParaRPr lang="en-US" altLang="zh-CN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r>
              <a:rPr lang="zh-CN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在申命記</a:t>
            </a:r>
            <a:r>
              <a:rPr lang="en-US" altLang="zh-CN" dirty="0">
                <a:latin typeface="PMingLiU" panose="02020500000000000000" pitchFamily="18" charset="-120"/>
                <a:ea typeface="PMingLiU" panose="02020500000000000000" pitchFamily="18" charset="-120"/>
              </a:rPr>
              <a:t>4:42</a:t>
            </a:r>
            <a:r>
              <a:rPr lang="zh-CN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en-US" altLang="zh-CN" dirty="0" err="1">
                <a:latin typeface="PMingLiU" panose="02020500000000000000" pitchFamily="18" charset="-120"/>
                <a:ea typeface="PMingLiU" panose="02020500000000000000" pitchFamily="18" charset="-120"/>
              </a:rPr>
              <a:t>Daath</a:t>
            </a:r>
            <a:r>
              <a:rPr lang="zh-CN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被翻譯成“心”</a:t>
            </a:r>
            <a:endParaRPr lang="en-US" dirty="0"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2854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13.08.2022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altLang="zh-C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549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13.08.2022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altLang="zh-C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2773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95786A0D-2074-9258-A390-595E8A0A96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</a:extLst>
          </a:blip>
          <a:srcRect l="54" r="45838"/>
          <a:stretch/>
        </p:blipFill>
        <p:spPr>
          <a:xfrm>
            <a:off x="0" y="-4764"/>
            <a:ext cx="9906000" cy="10287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BE4A0D3-5F3B-33F6-E831-F43E7FE7B9E4}"/>
              </a:ext>
            </a:extLst>
          </p:cNvPr>
          <p:cNvSpPr/>
          <p:nvPr/>
        </p:nvSpPr>
        <p:spPr>
          <a:xfrm>
            <a:off x="0" y="-18096"/>
            <a:ext cx="18288000" cy="10287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64789" y="2203844"/>
            <a:ext cx="9966356" cy="21789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8172"/>
              </a:lnSpc>
            </a:pPr>
            <a:r>
              <a:rPr lang="en-US" sz="13950" dirty="0" err="1">
                <a:solidFill>
                  <a:srgbClr val="FFFFFF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經文看原文</a:t>
            </a:r>
            <a:endParaRPr lang="en-US" sz="13950" dirty="0">
              <a:solidFill>
                <a:srgbClr val="FFFFFF"/>
              </a:solidFill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CB0DB6F-97AC-22F0-128D-A3EC7C1F26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Brush/>
                    </a14:imgEffect>
                  </a14:imgLayer>
                </a14:imgProps>
              </a:ext>
            </a:extLst>
          </a:blip>
          <a:srcRect t="50218" r="54167"/>
          <a:stretch/>
        </p:blipFill>
        <p:spPr>
          <a:xfrm>
            <a:off x="9906000" y="-18096"/>
            <a:ext cx="8382000" cy="10287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220200" y="3162300"/>
            <a:ext cx="8763000" cy="44371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7262"/>
              </a:lnSpc>
            </a:pPr>
            <a:r>
              <a:rPr lang="en-US" sz="16600" dirty="0">
                <a:solidFill>
                  <a:srgbClr val="FF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+</a:t>
            </a:r>
            <a:r>
              <a:rPr lang="zh-CN" altLang="en-US" sz="16600" dirty="0">
                <a:solidFill>
                  <a:srgbClr val="FF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福音</a:t>
            </a:r>
            <a:r>
              <a:rPr lang="en-US" sz="16600" dirty="0" err="1">
                <a:solidFill>
                  <a:srgbClr val="FF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看未得之民</a:t>
            </a:r>
            <a:endParaRPr lang="en-US" sz="16600" dirty="0">
              <a:solidFill>
                <a:srgbClr val="FF0000"/>
              </a:solidFill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9EE321F5-D57E-888B-0357-D613AE0B84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</a14:imgLayer>
                </a14:imgProps>
              </a:ext>
            </a:extLst>
          </a:blip>
          <a:srcRect l="55" r="55"/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6FC4D6E-E8FA-82FC-3DF1-50A2CDF599A3}"/>
              </a:ext>
            </a:extLst>
          </p:cNvPr>
          <p:cNvSpPr/>
          <p:nvPr/>
        </p:nvSpPr>
        <p:spPr>
          <a:xfrm>
            <a:off x="0" y="-18096"/>
            <a:ext cx="18288000" cy="10287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E95919-06A4-B0E3-2C53-323C7914B72B}"/>
              </a:ext>
            </a:extLst>
          </p:cNvPr>
          <p:cNvSpPr txBox="1"/>
          <p:nvPr/>
        </p:nvSpPr>
        <p:spPr>
          <a:xfrm>
            <a:off x="152400" y="3390900"/>
            <a:ext cx="91440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5400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約伯記</a:t>
            </a:r>
            <a:r>
              <a:rPr lang="en-US" altLang="zh-CN" sz="5400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36:12</a:t>
            </a:r>
            <a:endParaRPr lang="en-US" altLang="zh-TW" sz="5400" b="0" i="0" dirty="0">
              <a:solidFill>
                <a:schemeClr val="bg1"/>
              </a:solidFill>
              <a:effectLst/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r>
              <a:rPr lang="zh-TW" altLang="en-US" sz="7200" b="0" i="0" dirty="0">
                <a:solidFill>
                  <a:schemeClr val="bg1"/>
                </a:solidFill>
                <a:effectLst/>
                <a:latin typeface="PMingLiU" panose="02020500000000000000" pitchFamily="18" charset="-120"/>
                <a:ea typeface="PMingLiU" panose="02020500000000000000" pitchFamily="18" charset="-120"/>
              </a:rPr>
              <a:t>若不聽從，就要被刀殺滅，無知無識而死。</a:t>
            </a:r>
            <a:endParaRPr lang="en-US" sz="5400" dirty="0">
              <a:solidFill>
                <a:schemeClr val="bg1"/>
              </a:solidFill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998F7A-F69F-6680-0DB6-E9C1F136476F}"/>
              </a:ext>
            </a:extLst>
          </p:cNvPr>
          <p:cNvSpPr txBox="1"/>
          <p:nvPr/>
        </p:nvSpPr>
        <p:spPr>
          <a:xfrm>
            <a:off x="11430000" y="114300"/>
            <a:ext cx="6705600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5400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何西亞</a:t>
            </a:r>
            <a:r>
              <a:rPr lang="en-US" altLang="zh-CN" sz="5400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6:6</a:t>
            </a:r>
            <a:endParaRPr lang="en-US" altLang="zh-TW" sz="5400" b="0" i="0" dirty="0">
              <a:solidFill>
                <a:schemeClr val="bg1"/>
              </a:solidFill>
              <a:effectLst/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r>
              <a:rPr lang="zh-TW" altLang="en-US" sz="7200" b="0" i="0" dirty="0">
                <a:solidFill>
                  <a:schemeClr val="bg1"/>
                </a:solidFill>
                <a:effectLst/>
                <a:latin typeface="PMingLiU" panose="02020500000000000000" pitchFamily="18" charset="-120"/>
                <a:ea typeface="PMingLiU" panose="02020500000000000000" pitchFamily="18" charset="-120"/>
              </a:rPr>
              <a:t>我喜愛良善，不喜愛祭祀；喜愛認識</a:t>
            </a:r>
            <a:r>
              <a:rPr lang="zh-CN" altLang="en-US" sz="7200" b="0" i="0" dirty="0">
                <a:solidFill>
                  <a:schemeClr val="bg1"/>
                </a:solidFill>
                <a:effectLst/>
                <a:latin typeface="PMingLiU" panose="02020500000000000000" pitchFamily="18" charset="-120"/>
                <a:ea typeface="PMingLiU" panose="02020500000000000000" pitchFamily="18" charset="-120"/>
              </a:rPr>
              <a:t>上帝</a:t>
            </a:r>
            <a:r>
              <a:rPr lang="zh-TW" altLang="en-US" sz="7200" b="0" i="0" dirty="0">
                <a:solidFill>
                  <a:schemeClr val="bg1"/>
                </a:solidFill>
                <a:effectLst/>
                <a:latin typeface="PMingLiU" panose="02020500000000000000" pitchFamily="18" charset="-120"/>
                <a:ea typeface="PMingLiU" panose="02020500000000000000" pitchFamily="18" charset="-120"/>
              </a:rPr>
              <a:t>，勝於燔祭。</a:t>
            </a:r>
            <a:endParaRPr lang="en-US" sz="7200" dirty="0">
              <a:solidFill>
                <a:schemeClr val="bg1"/>
              </a:solidFill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384066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9EE321F5-D57E-888B-0357-D613AE0B84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</a14:imgLayer>
                </a14:imgProps>
              </a:ext>
            </a:extLst>
          </a:blip>
          <a:srcRect l="55" r="55"/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6FC4D6E-E8FA-82FC-3DF1-50A2CDF599A3}"/>
              </a:ext>
            </a:extLst>
          </p:cNvPr>
          <p:cNvSpPr/>
          <p:nvPr/>
        </p:nvSpPr>
        <p:spPr>
          <a:xfrm>
            <a:off x="0" y="-18096"/>
            <a:ext cx="18288000" cy="10287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61DABCD-1808-E023-69E0-6097ED8EF4DE}"/>
              </a:ext>
            </a:extLst>
          </p:cNvPr>
          <p:cNvGrpSpPr/>
          <p:nvPr/>
        </p:nvGrpSpPr>
        <p:grpSpPr>
          <a:xfrm>
            <a:off x="7696200" y="3086100"/>
            <a:ext cx="7620000" cy="3201618"/>
            <a:chOff x="7696200" y="3086100"/>
            <a:chExt cx="7620000" cy="320161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9D09AA6-4A17-5F39-3F24-3FA63F6BED27}"/>
                </a:ext>
              </a:extLst>
            </p:cNvPr>
            <p:cNvSpPr txBox="1"/>
            <p:nvPr/>
          </p:nvSpPr>
          <p:spPr>
            <a:xfrm>
              <a:off x="7696200" y="3086100"/>
              <a:ext cx="7292975" cy="186204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zh-CN" sz="11500" dirty="0" err="1">
                  <a:solidFill>
                    <a:schemeClr val="bg1"/>
                  </a:solidFill>
                  <a:latin typeface="PMingLiU" panose="02020500000000000000" pitchFamily="18" charset="-120"/>
                  <a:ea typeface="PMingLiU" panose="02020500000000000000" pitchFamily="18" charset="-120"/>
                </a:rPr>
                <a:t>Daath</a:t>
              </a:r>
              <a:endParaRPr lang="en-US" sz="11500" b="1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endParaRPr>
            </a:p>
          </p:txBody>
        </p:sp>
        <p:sp>
          <p:nvSpPr>
            <p:cNvPr id="14" name="TextBox 3">
              <a:extLst>
                <a:ext uri="{FF2B5EF4-FFF2-40B4-BE49-F238E27FC236}">
                  <a16:creationId xmlns:a16="http://schemas.microsoft.com/office/drawing/2014/main" id="{E2C33E40-DD13-127B-7D69-C81B5E4A44A7}"/>
                </a:ext>
              </a:extLst>
            </p:cNvPr>
            <p:cNvSpPr txBox="1"/>
            <p:nvPr/>
          </p:nvSpPr>
          <p:spPr>
            <a:xfrm>
              <a:off x="7772400" y="4204199"/>
              <a:ext cx="7543800" cy="20835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8172"/>
                </a:lnSpc>
                <a:spcBef>
                  <a:spcPct val="0"/>
                </a:spcBef>
              </a:pPr>
              <a:r>
                <a:rPr lang="zh-CN" altLang="en-US" sz="11500" b="1" strike="sngStrike" dirty="0">
                  <a:solidFill>
                    <a:schemeClr val="bg1"/>
                  </a:solidFill>
                  <a:latin typeface="PMingLiU" panose="02020500000000000000" pitchFamily="18" charset="-120"/>
                  <a:ea typeface="PMingLiU" panose="02020500000000000000" pitchFamily="18" charset="-120"/>
                </a:rPr>
                <a:t>分別</a:t>
              </a:r>
              <a:endParaRPr lang="ja-JP" altLang="en-US" sz="11500" b="1" strike="sngStrike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11772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9EE321F5-D57E-888B-0357-D613AE0B84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</a14:imgLayer>
                </a14:imgProps>
              </a:ext>
            </a:extLst>
          </a:blip>
          <a:srcRect l="55" r="55"/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6FC4D6E-E8FA-82FC-3DF1-50A2CDF599A3}"/>
              </a:ext>
            </a:extLst>
          </p:cNvPr>
          <p:cNvSpPr/>
          <p:nvPr/>
        </p:nvSpPr>
        <p:spPr>
          <a:xfrm>
            <a:off x="0" y="-18096"/>
            <a:ext cx="18288000" cy="10287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61DABCD-1808-E023-69E0-6097ED8EF4DE}"/>
              </a:ext>
            </a:extLst>
          </p:cNvPr>
          <p:cNvGrpSpPr/>
          <p:nvPr/>
        </p:nvGrpSpPr>
        <p:grpSpPr>
          <a:xfrm>
            <a:off x="7696200" y="3086100"/>
            <a:ext cx="7620000" cy="3201618"/>
            <a:chOff x="7696200" y="3086100"/>
            <a:chExt cx="7620000" cy="320161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9D09AA6-4A17-5F39-3F24-3FA63F6BED27}"/>
                </a:ext>
              </a:extLst>
            </p:cNvPr>
            <p:cNvSpPr txBox="1"/>
            <p:nvPr/>
          </p:nvSpPr>
          <p:spPr>
            <a:xfrm>
              <a:off x="7696200" y="3086100"/>
              <a:ext cx="7292975" cy="186204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zh-CN" sz="11500" dirty="0" err="1">
                  <a:solidFill>
                    <a:schemeClr val="bg1"/>
                  </a:solidFill>
                  <a:latin typeface="PMingLiU" panose="02020500000000000000" pitchFamily="18" charset="-120"/>
                  <a:ea typeface="PMingLiU" panose="02020500000000000000" pitchFamily="18" charset="-120"/>
                </a:rPr>
                <a:t>Daath</a:t>
              </a:r>
              <a:endParaRPr lang="en-US" sz="11500" b="1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endParaRPr>
            </a:p>
          </p:txBody>
        </p:sp>
        <p:sp>
          <p:nvSpPr>
            <p:cNvPr id="14" name="TextBox 3">
              <a:extLst>
                <a:ext uri="{FF2B5EF4-FFF2-40B4-BE49-F238E27FC236}">
                  <a16:creationId xmlns:a16="http://schemas.microsoft.com/office/drawing/2014/main" id="{E2C33E40-DD13-127B-7D69-C81B5E4A44A7}"/>
                </a:ext>
              </a:extLst>
            </p:cNvPr>
            <p:cNvSpPr txBox="1"/>
            <p:nvPr/>
          </p:nvSpPr>
          <p:spPr>
            <a:xfrm>
              <a:off x="7772400" y="4204199"/>
              <a:ext cx="7543800" cy="20835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8172"/>
                </a:lnSpc>
                <a:spcBef>
                  <a:spcPct val="0"/>
                </a:spcBef>
              </a:pPr>
              <a:r>
                <a:rPr lang="en-US" altLang="zh-CN" sz="11500" b="1" dirty="0">
                  <a:solidFill>
                    <a:schemeClr val="bg1"/>
                  </a:solidFill>
                  <a:latin typeface="PMingLiU" panose="02020500000000000000" pitchFamily="18" charset="-120"/>
                  <a:ea typeface="PMingLiU" panose="02020500000000000000" pitchFamily="18" charset="-120"/>
                </a:rPr>
                <a:t>Yada</a:t>
              </a:r>
              <a:endParaRPr lang="ja-JP" altLang="en-US" sz="11500" b="1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1928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9EE321F5-D57E-888B-0357-D613AE0B84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</a14:imgLayer>
                </a14:imgProps>
              </a:ext>
            </a:extLst>
          </a:blip>
          <a:srcRect l="55" r="55"/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6FC4D6E-E8FA-82FC-3DF1-50A2CDF599A3}"/>
              </a:ext>
            </a:extLst>
          </p:cNvPr>
          <p:cNvSpPr/>
          <p:nvPr/>
        </p:nvSpPr>
        <p:spPr>
          <a:xfrm>
            <a:off x="0" y="-18096"/>
            <a:ext cx="18288000" cy="10287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64DEDC-490A-62E0-C8C3-C837B490A75D}"/>
              </a:ext>
            </a:extLst>
          </p:cNvPr>
          <p:cNvSpPr txBox="1"/>
          <p:nvPr/>
        </p:nvSpPr>
        <p:spPr>
          <a:xfrm>
            <a:off x="381000" y="2447985"/>
            <a:ext cx="17678400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TW" altLang="en-US" sz="5400" b="0" i="0" dirty="0">
                <a:solidFill>
                  <a:schemeClr val="bg1"/>
                </a:solidFill>
                <a:effectLst/>
                <a:latin typeface="PMingLiU" panose="02020500000000000000" pitchFamily="18" charset="-120"/>
                <a:ea typeface="PMingLiU" panose="02020500000000000000" pitchFamily="18" charset="-120"/>
              </a:rPr>
              <a:t>箴</a:t>
            </a:r>
            <a:r>
              <a:rPr lang="en-US" altLang="zh-TW" sz="5400" b="0" i="0" dirty="0">
                <a:solidFill>
                  <a:schemeClr val="bg1"/>
                </a:solidFill>
                <a:effectLst/>
                <a:latin typeface="PMingLiU" panose="02020500000000000000" pitchFamily="18" charset="-120"/>
                <a:ea typeface="PMingLiU" panose="02020500000000000000" pitchFamily="18" charset="-120"/>
              </a:rPr>
              <a:t>31:23</a:t>
            </a:r>
            <a:br>
              <a:rPr lang="en-US" altLang="zh-TW" sz="8800" b="0" i="0" dirty="0">
                <a:solidFill>
                  <a:schemeClr val="bg1"/>
                </a:solidFill>
                <a:effectLst/>
                <a:latin typeface="PMingLiU" panose="02020500000000000000" pitchFamily="18" charset="-120"/>
                <a:ea typeface="PMingLiU" panose="02020500000000000000" pitchFamily="18" charset="-120"/>
              </a:rPr>
            </a:br>
            <a:r>
              <a:rPr lang="zh-TW" altLang="en-US" sz="8800" b="0" i="0" dirty="0">
                <a:solidFill>
                  <a:schemeClr val="bg1"/>
                </a:solidFill>
                <a:effectLst/>
                <a:latin typeface="PMingLiU" panose="02020500000000000000" pitchFamily="18" charset="-120"/>
                <a:ea typeface="PMingLiU" panose="02020500000000000000" pitchFamily="18" charset="-120"/>
              </a:rPr>
              <a:t>她丈夫在城門口與本地的長老同坐，</a:t>
            </a:r>
            <a:br>
              <a:rPr lang="zh-TW" altLang="en-US" sz="8800" b="0" i="0" dirty="0">
                <a:solidFill>
                  <a:schemeClr val="bg1"/>
                </a:solidFill>
                <a:effectLst/>
                <a:latin typeface="PMingLiU" panose="02020500000000000000" pitchFamily="18" charset="-120"/>
                <a:ea typeface="PMingLiU" panose="02020500000000000000" pitchFamily="18" charset="-120"/>
              </a:rPr>
            </a:br>
            <a:r>
              <a:rPr lang="zh-TW" altLang="en-US" sz="8800" b="0" i="0" dirty="0">
                <a:solidFill>
                  <a:schemeClr val="bg1"/>
                </a:solidFill>
                <a:effectLst/>
                <a:latin typeface="PMingLiU" panose="02020500000000000000" pitchFamily="18" charset="-120"/>
                <a:ea typeface="PMingLiU" panose="02020500000000000000" pitchFamily="18" charset="-120"/>
              </a:rPr>
              <a:t>為眾人所認識。</a:t>
            </a:r>
          </a:p>
        </p:txBody>
      </p:sp>
    </p:spTree>
    <p:extLst>
      <p:ext uri="{BB962C8B-B14F-4D97-AF65-F5344CB8AC3E}">
        <p14:creationId xmlns:p14="http://schemas.microsoft.com/office/powerpoint/2010/main" val="2467255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9EE321F5-D57E-888B-0357-D613AE0B84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</a14:imgLayer>
                </a14:imgProps>
              </a:ext>
            </a:extLst>
          </a:blip>
          <a:srcRect l="55" r="55"/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6FC4D6E-E8FA-82FC-3DF1-50A2CDF599A3}"/>
              </a:ext>
            </a:extLst>
          </p:cNvPr>
          <p:cNvSpPr/>
          <p:nvPr/>
        </p:nvSpPr>
        <p:spPr>
          <a:xfrm>
            <a:off x="0" y="-18096"/>
            <a:ext cx="18288000" cy="10287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64DEDC-490A-62E0-C8C3-C837B490A75D}"/>
              </a:ext>
            </a:extLst>
          </p:cNvPr>
          <p:cNvSpPr txBox="1"/>
          <p:nvPr/>
        </p:nvSpPr>
        <p:spPr>
          <a:xfrm>
            <a:off x="381000" y="2447985"/>
            <a:ext cx="176784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9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有一日，那人和他妻子夏娃同房，夏娃就懷孕，生了該隱，便說：「耶和華使我得了一個男子。」</a:t>
            </a:r>
            <a:endParaRPr lang="en-US" sz="9600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25005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9EE321F5-D57E-888B-0357-D613AE0B84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</a14:imgLayer>
                </a14:imgProps>
              </a:ext>
            </a:extLst>
          </a:blip>
          <a:srcRect l="55" r="55"/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6FC4D6E-E8FA-82FC-3DF1-50A2CDF599A3}"/>
              </a:ext>
            </a:extLst>
          </p:cNvPr>
          <p:cNvSpPr/>
          <p:nvPr/>
        </p:nvSpPr>
        <p:spPr>
          <a:xfrm>
            <a:off x="0" y="-18096"/>
            <a:ext cx="18288000" cy="10287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6BA9DA-81A9-C78F-4724-658AE61042BC}"/>
              </a:ext>
            </a:extLst>
          </p:cNvPr>
          <p:cNvSpPr txBox="1"/>
          <p:nvPr/>
        </p:nvSpPr>
        <p:spPr>
          <a:xfrm>
            <a:off x="381000" y="2447985"/>
            <a:ext cx="176784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9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耶和華啊，你已經鑒察我，認識我。</a:t>
            </a:r>
            <a:endParaRPr lang="en-US" sz="9600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42938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9EE321F5-D57E-888B-0357-D613AE0B84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</a14:imgLayer>
                </a14:imgProps>
              </a:ext>
            </a:extLst>
          </a:blip>
          <a:srcRect l="55" r="55"/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6FC4D6E-E8FA-82FC-3DF1-50A2CDF599A3}"/>
              </a:ext>
            </a:extLst>
          </p:cNvPr>
          <p:cNvSpPr/>
          <p:nvPr/>
        </p:nvSpPr>
        <p:spPr>
          <a:xfrm>
            <a:off x="0" y="-18096"/>
            <a:ext cx="18288000" cy="10287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44144" y="14166"/>
            <a:ext cx="7460659" cy="1483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350"/>
              </a:lnSpc>
            </a:pPr>
            <a:r>
              <a:rPr lang="en-US" sz="9500" dirty="0">
                <a:solidFill>
                  <a:srgbClr val="FFFFFF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創世記2:17-</a:t>
            </a: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C3551D86-965F-82BA-C05F-52B784A4C878}"/>
              </a:ext>
            </a:extLst>
          </p:cNvPr>
          <p:cNvSpPr txBox="1"/>
          <p:nvPr/>
        </p:nvSpPr>
        <p:spPr>
          <a:xfrm>
            <a:off x="457200" y="4750117"/>
            <a:ext cx="17373600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zh-CN" altLang="en-US" sz="9600" b="0" i="0" dirty="0">
                <a:solidFill>
                  <a:schemeClr val="bg1"/>
                </a:solidFill>
                <a:effectLst/>
                <a:latin typeface="PMingLiU" panose="02020500000000000000" pitchFamily="18" charset="-120"/>
                <a:ea typeface="PMingLiU" panose="02020500000000000000" pitchFamily="18" charset="-120"/>
              </a:rPr>
              <a:t>                      只是</a:t>
            </a:r>
            <a:endParaRPr lang="en-US" altLang="zh-CN" sz="9600" b="0" i="0" dirty="0">
              <a:solidFill>
                <a:schemeClr val="bg1"/>
              </a:solidFill>
              <a:effectLst/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r>
              <a:rPr lang="zh-CN" altLang="en-US" sz="9600" b="0" i="0" dirty="0">
                <a:solidFill>
                  <a:schemeClr val="bg1"/>
                </a:solidFill>
                <a:effectLst/>
                <a:latin typeface="PMingLiU" panose="02020500000000000000" pitchFamily="18" charset="-120"/>
                <a:ea typeface="PMingLiU" panose="02020500000000000000" pitchFamily="18" charset="-120"/>
              </a:rPr>
              <a:t>善恶树上的果子，你不可吃，因为你吃的日子必定死！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61DABCD-1808-E023-69E0-6097ED8EF4DE}"/>
              </a:ext>
            </a:extLst>
          </p:cNvPr>
          <p:cNvGrpSpPr/>
          <p:nvPr/>
        </p:nvGrpSpPr>
        <p:grpSpPr>
          <a:xfrm>
            <a:off x="7696200" y="3086100"/>
            <a:ext cx="7620000" cy="3201618"/>
            <a:chOff x="7696200" y="3086100"/>
            <a:chExt cx="7620000" cy="320161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9D09AA6-4A17-5F39-3F24-3FA63F6BED27}"/>
                </a:ext>
              </a:extLst>
            </p:cNvPr>
            <p:cNvSpPr txBox="1"/>
            <p:nvPr/>
          </p:nvSpPr>
          <p:spPr>
            <a:xfrm>
              <a:off x="7696200" y="3086100"/>
              <a:ext cx="7292975" cy="186204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endParaRPr lang="en-US" sz="11500" b="1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endParaRPr>
            </a:p>
          </p:txBody>
        </p:sp>
        <p:sp>
          <p:nvSpPr>
            <p:cNvPr id="14" name="TextBox 3">
              <a:extLst>
                <a:ext uri="{FF2B5EF4-FFF2-40B4-BE49-F238E27FC236}">
                  <a16:creationId xmlns:a16="http://schemas.microsoft.com/office/drawing/2014/main" id="{E2C33E40-DD13-127B-7D69-C81B5E4A44A7}"/>
                </a:ext>
              </a:extLst>
            </p:cNvPr>
            <p:cNvSpPr txBox="1"/>
            <p:nvPr/>
          </p:nvSpPr>
          <p:spPr>
            <a:xfrm>
              <a:off x="7772400" y="4204199"/>
              <a:ext cx="7543800" cy="20835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8172"/>
                </a:lnSpc>
                <a:spcBef>
                  <a:spcPct val="0"/>
                </a:spcBef>
              </a:pPr>
              <a:r>
                <a:rPr lang="zh-CN" altLang="en-US" sz="11500" b="1" dirty="0">
                  <a:solidFill>
                    <a:schemeClr val="bg1"/>
                  </a:solidFill>
                  <a:latin typeface="PMingLiU" panose="02020500000000000000" pitchFamily="18" charset="-120"/>
                  <a:ea typeface="PMingLiU" panose="02020500000000000000" pitchFamily="18" charset="-120"/>
                </a:rPr>
                <a:t>分別</a:t>
              </a:r>
              <a:endParaRPr lang="ja-JP" altLang="en-US" sz="11500" b="1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43390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>
            <a:extLst>
              <a:ext uri="{FF2B5EF4-FFF2-40B4-BE49-F238E27FC236}">
                <a16:creationId xmlns:a16="http://schemas.microsoft.com/office/drawing/2014/main" id="{AB5A4AD6-C744-4BB6-BC7F-50A5282746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</a14:imgLayer>
                </a14:imgProps>
              </a:ext>
            </a:extLst>
          </a:blip>
          <a:srcRect l="55" r="55"/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63AB2669-EF37-7AB6-FE92-92C282CB3A7F}"/>
              </a:ext>
            </a:extLst>
          </p:cNvPr>
          <p:cNvSpPr txBox="1"/>
          <p:nvPr/>
        </p:nvSpPr>
        <p:spPr>
          <a:xfrm>
            <a:off x="723900" y="1835769"/>
            <a:ext cx="16910081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ja-JP" altLang="en-US" sz="9600" dirty="0">
              <a:solidFill>
                <a:schemeClr val="bg1"/>
              </a:solidFill>
              <a:latin typeface="SimSun"/>
              <a:ea typeface="SimSun"/>
              <a:cs typeface="+mn-lt"/>
            </a:endParaRPr>
          </a:p>
          <a:p>
            <a:r>
              <a:rPr lang="ja-JP" altLang="en-US" sz="9600" dirty="0">
                <a:solidFill>
                  <a:schemeClr val="bg1"/>
                </a:solidFill>
                <a:latin typeface="SimSun"/>
                <a:ea typeface="SimSun"/>
                <a:cs typeface="+mn-lt"/>
              </a:rPr>
              <a:t>     </a:t>
            </a:r>
            <a:endParaRPr lang="en-US" sz="9600" dirty="0">
              <a:solidFill>
                <a:schemeClr val="bg1"/>
              </a:solidFill>
              <a:latin typeface="SimSun"/>
              <a:ea typeface="PMingLiU"/>
              <a:cs typeface="Calibri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BA93693-7659-EB1F-90B0-5AF190F262AE}"/>
              </a:ext>
            </a:extLst>
          </p:cNvPr>
          <p:cNvSpPr/>
          <p:nvPr/>
        </p:nvSpPr>
        <p:spPr>
          <a:xfrm>
            <a:off x="0" y="-18096"/>
            <a:ext cx="18288000" cy="10287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04217748-828F-7C0C-576C-5C5353F96F68}"/>
              </a:ext>
            </a:extLst>
          </p:cNvPr>
          <p:cNvGrpSpPr/>
          <p:nvPr/>
        </p:nvGrpSpPr>
        <p:grpSpPr>
          <a:xfrm>
            <a:off x="134161" y="1104899"/>
            <a:ext cx="7169194" cy="4037167"/>
            <a:chOff x="0" y="0"/>
            <a:chExt cx="2393446" cy="1271869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2AE0245B-4880-0F56-9B12-642D7B7FDDC2}"/>
                </a:ext>
              </a:extLst>
            </p:cNvPr>
            <p:cNvSpPr/>
            <p:nvPr/>
          </p:nvSpPr>
          <p:spPr>
            <a:xfrm>
              <a:off x="0" y="0"/>
              <a:ext cx="2393446" cy="1271869"/>
            </a:xfrm>
            <a:custGeom>
              <a:avLst/>
              <a:gdLst/>
              <a:ahLst/>
              <a:cxnLst/>
              <a:rect l="l" t="t" r="r" b="b"/>
              <a:pathLst>
                <a:path w="2393446" h="1271869">
                  <a:moveTo>
                    <a:pt x="0" y="0"/>
                  </a:moveTo>
                  <a:lnTo>
                    <a:pt x="0" y="1271869"/>
                  </a:lnTo>
                  <a:lnTo>
                    <a:pt x="2393446" y="1271869"/>
                  </a:lnTo>
                  <a:lnTo>
                    <a:pt x="2393446" y="0"/>
                  </a:lnTo>
                  <a:lnTo>
                    <a:pt x="0" y="0"/>
                  </a:lnTo>
                  <a:close/>
                  <a:moveTo>
                    <a:pt x="2332486" y="1210909"/>
                  </a:moveTo>
                  <a:lnTo>
                    <a:pt x="59690" y="1210909"/>
                  </a:lnTo>
                  <a:lnTo>
                    <a:pt x="59690" y="59690"/>
                  </a:lnTo>
                  <a:lnTo>
                    <a:pt x="2332486" y="59690"/>
                  </a:lnTo>
                  <a:lnTo>
                    <a:pt x="2332486" y="1210909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sp>
        <p:nvSpPr>
          <p:cNvPr id="11" name="TextBox 6">
            <a:extLst>
              <a:ext uri="{FF2B5EF4-FFF2-40B4-BE49-F238E27FC236}">
                <a16:creationId xmlns:a16="http://schemas.microsoft.com/office/drawing/2014/main" id="{EC6EFFAD-90C2-EFA9-D749-0F1951A6C49D}"/>
              </a:ext>
            </a:extLst>
          </p:cNvPr>
          <p:cNvSpPr txBox="1"/>
          <p:nvPr/>
        </p:nvSpPr>
        <p:spPr>
          <a:xfrm>
            <a:off x="381000" y="1638300"/>
            <a:ext cx="6841671" cy="3046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zh-TW" altLang="en-US" sz="66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因為，耶和華賜人智慧；知識和聰明都由他口而出。</a:t>
            </a:r>
            <a:endParaRPr lang="en-US" sz="6600" b="1" dirty="0">
              <a:solidFill>
                <a:schemeClr val="bg1"/>
              </a:solidFill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  <p:grpSp>
        <p:nvGrpSpPr>
          <p:cNvPr id="14" name="Group 8">
            <a:extLst>
              <a:ext uri="{FF2B5EF4-FFF2-40B4-BE49-F238E27FC236}">
                <a16:creationId xmlns:a16="http://schemas.microsoft.com/office/drawing/2014/main" id="{A4976103-E1A6-D2FE-B8E7-AA86AB58D167}"/>
              </a:ext>
            </a:extLst>
          </p:cNvPr>
          <p:cNvGrpSpPr/>
          <p:nvPr/>
        </p:nvGrpSpPr>
        <p:grpSpPr>
          <a:xfrm>
            <a:off x="7437516" y="285816"/>
            <a:ext cx="10716323" cy="4856250"/>
            <a:chOff x="0" y="0"/>
            <a:chExt cx="3832902" cy="1219612"/>
          </a:xfrm>
        </p:grpSpPr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E7E1F7ED-6846-8DE8-B4E1-3A143BE032CA}"/>
                </a:ext>
              </a:extLst>
            </p:cNvPr>
            <p:cNvSpPr/>
            <p:nvPr/>
          </p:nvSpPr>
          <p:spPr>
            <a:xfrm>
              <a:off x="0" y="0"/>
              <a:ext cx="3832902" cy="1219612"/>
            </a:xfrm>
            <a:custGeom>
              <a:avLst/>
              <a:gdLst/>
              <a:ahLst/>
              <a:cxnLst/>
              <a:rect l="l" t="t" r="r" b="b"/>
              <a:pathLst>
                <a:path w="3832902" h="1219612">
                  <a:moveTo>
                    <a:pt x="0" y="0"/>
                  </a:moveTo>
                  <a:lnTo>
                    <a:pt x="0" y="1219612"/>
                  </a:lnTo>
                  <a:lnTo>
                    <a:pt x="3832902" y="1219612"/>
                  </a:lnTo>
                  <a:lnTo>
                    <a:pt x="3832902" y="0"/>
                  </a:lnTo>
                  <a:lnTo>
                    <a:pt x="0" y="0"/>
                  </a:lnTo>
                  <a:close/>
                  <a:moveTo>
                    <a:pt x="3771942" y="1158651"/>
                  </a:moveTo>
                  <a:lnTo>
                    <a:pt x="59690" y="1158651"/>
                  </a:lnTo>
                  <a:lnTo>
                    <a:pt x="59690" y="59690"/>
                  </a:lnTo>
                  <a:lnTo>
                    <a:pt x="3771943" y="59690"/>
                  </a:lnTo>
                  <a:lnTo>
                    <a:pt x="3771943" y="1158651"/>
                  </a:lnTo>
                  <a:close/>
                </a:path>
              </a:pathLst>
            </a:custGeom>
            <a:solidFill>
              <a:srgbClr val="737373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5" name="TextBox 10">
            <a:extLst>
              <a:ext uri="{FF2B5EF4-FFF2-40B4-BE49-F238E27FC236}">
                <a16:creationId xmlns:a16="http://schemas.microsoft.com/office/drawing/2014/main" id="{BDAAD6B2-B1A9-8CBD-CC77-9DE7108B87D2}"/>
              </a:ext>
            </a:extLst>
          </p:cNvPr>
          <p:cNvSpPr txBox="1"/>
          <p:nvPr/>
        </p:nvSpPr>
        <p:spPr>
          <a:xfrm>
            <a:off x="7620000" y="952500"/>
            <a:ext cx="10609396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zh-TW" altLang="en-US" sz="8000" b="1" i="0" dirty="0">
                <a:solidFill>
                  <a:schemeClr val="bg1"/>
                </a:solidFill>
                <a:effectLst/>
                <a:latin typeface="PMingLiU" panose="02020500000000000000" pitchFamily="18" charset="-120"/>
                <a:ea typeface="PMingLiU" panose="02020500000000000000" pitchFamily="18" charset="-120"/>
              </a:rPr>
              <a:t>我喜愛良善，不喜愛祭祀；喜愛認識</a:t>
            </a:r>
            <a:r>
              <a:rPr lang="zh-CN" altLang="en-US" sz="8000" b="1" i="0" dirty="0">
                <a:solidFill>
                  <a:schemeClr val="bg1"/>
                </a:solidFill>
                <a:effectLst/>
                <a:latin typeface="PMingLiU" panose="02020500000000000000" pitchFamily="18" charset="-120"/>
                <a:ea typeface="PMingLiU" panose="02020500000000000000" pitchFamily="18" charset="-120"/>
              </a:rPr>
              <a:t>上帝</a:t>
            </a:r>
            <a:r>
              <a:rPr lang="zh-TW" altLang="en-US" sz="8000" b="1" i="0" dirty="0">
                <a:solidFill>
                  <a:schemeClr val="bg1"/>
                </a:solidFill>
                <a:effectLst/>
                <a:latin typeface="PMingLiU" panose="02020500000000000000" pitchFamily="18" charset="-120"/>
                <a:ea typeface="PMingLiU" panose="02020500000000000000" pitchFamily="18" charset="-120"/>
              </a:rPr>
              <a:t>，勝於燔祭。</a:t>
            </a:r>
            <a:endParaRPr lang="en-US" sz="7700" b="1" dirty="0">
              <a:solidFill>
                <a:schemeClr val="bg1"/>
              </a:solidFill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A599F3B2-4600-0F62-037E-4BF77515C81F}"/>
              </a:ext>
            </a:extLst>
          </p:cNvPr>
          <p:cNvSpPr txBox="1"/>
          <p:nvPr/>
        </p:nvSpPr>
        <p:spPr>
          <a:xfrm>
            <a:off x="304800" y="6362700"/>
            <a:ext cx="17700009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zh-TW" altLang="en-US" sz="7200" b="1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因為耶和華說，我養育兒女，將他們養大，他們竟悖逆我。牛認識主人，驢認識主人的槽。以色列卻不認識，我的民卻不留意。</a:t>
            </a:r>
            <a:endParaRPr lang="en-US" sz="7200" b="1" dirty="0">
              <a:solidFill>
                <a:schemeClr val="bg1"/>
              </a:solidFill>
              <a:latin typeface="PMingLiU" panose="02020500000000000000" pitchFamily="18" charset="-120"/>
              <a:ea typeface="PMingLiU" panose="02020500000000000000" pitchFamily="18" charset="-120"/>
              <a:cs typeface="Calibri"/>
            </a:endParaRPr>
          </a:p>
        </p:txBody>
      </p:sp>
      <p:grpSp>
        <p:nvGrpSpPr>
          <p:cNvPr id="19" name="Group 13">
            <a:extLst>
              <a:ext uri="{FF2B5EF4-FFF2-40B4-BE49-F238E27FC236}">
                <a16:creationId xmlns:a16="http://schemas.microsoft.com/office/drawing/2014/main" id="{9F1DD972-7091-3E69-95E4-C4CFDBE751AF}"/>
              </a:ext>
            </a:extLst>
          </p:cNvPr>
          <p:cNvGrpSpPr/>
          <p:nvPr/>
        </p:nvGrpSpPr>
        <p:grpSpPr>
          <a:xfrm>
            <a:off x="123179" y="5889958"/>
            <a:ext cx="18048498" cy="4249945"/>
            <a:chOff x="-5278" y="0"/>
            <a:chExt cx="6584141" cy="1850500"/>
          </a:xfrm>
        </p:grpSpPr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64A158B2-94C9-F5D8-E98A-759FB815100A}"/>
                </a:ext>
              </a:extLst>
            </p:cNvPr>
            <p:cNvSpPr/>
            <p:nvPr/>
          </p:nvSpPr>
          <p:spPr>
            <a:xfrm>
              <a:off x="-5278" y="0"/>
              <a:ext cx="6584141" cy="1850500"/>
            </a:xfrm>
            <a:custGeom>
              <a:avLst/>
              <a:gdLst/>
              <a:ahLst/>
              <a:cxnLst/>
              <a:rect l="l" t="t" r="r" b="b"/>
              <a:pathLst>
                <a:path w="6573585" h="1834666">
                  <a:moveTo>
                    <a:pt x="0" y="0"/>
                  </a:moveTo>
                  <a:lnTo>
                    <a:pt x="0" y="1834666"/>
                  </a:lnTo>
                  <a:lnTo>
                    <a:pt x="6573585" y="1834666"/>
                  </a:lnTo>
                  <a:lnTo>
                    <a:pt x="6573585" y="0"/>
                  </a:lnTo>
                  <a:lnTo>
                    <a:pt x="0" y="0"/>
                  </a:lnTo>
                  <a:close/>
                  <a:moveTo>
                    <a:pt x="6512625" y="1773706"/>
                  </a:moveTo>
                  <a:lnTo>
                    <a:pt x="59690" y="1773706"/>
                  </a:lnTo>
                  <a:lnTo>
                    <a:pt x="59690" y="59690"/>
                  </a:lnTo>
                  <a:lnTo>
                    <a:pt x="6512625" y="59690"/>
                  </a:lnTo>
                  <a:lnTo>
                    <a:pt x="6512625" y="1773706"/>
                  </a:lnTo>
                  <a:close/>
                </a:path>
              </a:pathLst>
            </a:custGeom>
            <a:solidFill>
              <a:srgbClr val="545454"/>
            </a:solidFill>
          </p:spPr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060A187-BA07-DE7A-0634-26C5839963FD}"/>
              </a:ext>
            </a:extLst>
          </p:cNvPr>
          <p:cNvSpPr txBox="1"/>
          <p:nvPr/>
        </p:nvSpPr>
        <p:spPr>
          <a:xfrm>
            <a:off x="7620000" y="4564440"/>
            <a:ext cx="3048000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 sz="9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anose="02020500000000000000" pitchFamily="18" charset="-120"/>
                <a:ea typeface="PMingLiU" panose="02020500000000000000" pitchFamily="18" charset="-120"/>
              </a:rPr>
              <a:t>Daath</a:t>
            </a:r>
            <a:endParaRPr lang="en-US" sz="9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652339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</a14:imgLayer>
                </a14:imgProps>
              </a:ext>
            </a:extLst>
          </a:blip>
          <a:srcRect t="25109" b="2510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370347" y="4186219"/>
            <a:ext cx="8550539" cy="2070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7262"/>
              </a:lnSpc>
            </a:pPr>
            <a:r>
              <a:rPr lang="en-US" sz="13278" dirty="0" err="1">
                <a:solidFill>
                  <a:schemeClr val="accent2">
                    <a:lumMod val="50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看未得之民</a:t>
            </a:r>
            <a:endParaRPr lang="en-US" sz="13278" dirty="0">
              <a:solidFill>
                <a:schemeClr val="accent2">
                  <a:lumMod val="50000"/>
                </a:schemeClr>
              </a:solidFill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687815" y="2630870"/>
            <a:ext cx="3608252" cy="2178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172"/>
              </a:lnSpc>
            </a:pPr>
            <a:r>
              <a:rPr lang="zh-CN" altLang="en-US" sz="13978" dirty="0">
                <a:solidFill>
                  <a:schemeClr val="accent2">
                    <a:lumMod val="50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福音</a:t>
            </a:r>
            <a:endParaRPr lang="en-US" sz="13978" dirty="0">
              <a:solidFill>
                <a:schemeClr val="accent2">
                  <a:lumMod val="50000"/>
                </a:schemeClr>
              </a:solidFill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</a14:imgLayer>
                </a14:imgProps>
              </a:ext>
            </a:extLst>
          </a:blip>
          <a:srcRect t="25109" b="2510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163452" y="455795"/>
            <a:ext cx="13961096" cy="8984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262"/>
              </a:lnSpc>
              <a:spcBef>
                <a:spcPct val="0"/>
              </a:spcBef>
            </a:pPr>
            <a:r>
              <a:rPr lang="en-US" sz="13278" dirty="0">
                <a:solidFill>
                  <a:schemeClr val="accent2">
                    <a:lumMod val="50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“</a:t>
            </a:r>
            <a:r>
              <a:rPr lang="en-US" sz="13278" dirty="0" err="1">
                <a:solidFill>
                  <a:schemeClr val="accent2">
                    <a:lumMod val="50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歷史上大部分福音工作的突破是基督徒在聖靈大能裡禱告的結果</a:t>
            </a:r>
            <a:r>
              <a:rPr lang="en-US" sz="13278" dirty="0">
                <a:solidFill>
                  <a:schemeClr val="accent2">
                    <a:lumMod val="50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。”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FB4D73C-A70A-8E1C-080E-ED4AE16EAB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</a14:imgLayer>
                </a14:imgProps>
              </a:ext>
            </a:extLst>
          </a:blip>
          <a:srcRect l="55" r="55"/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55EE2BB-765B-5D51-2BBD-BC8F48B3639F}"/>
              </a:ext>
            </a:extLst>
          </p:cNvPr>
          <p:cNvSpPr/>
          <p:nvPr/>
        </p:nvSpPr>
        <p:spPr>
          <a:xfrm>
            <a:off x="0" y="-18096"/>
            <a:ext cx="18288000" cy="10287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964046" y="3830335"/>
            <a:ext cx="3608252" cy="2178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172"/>
              </a:lnSpc>
            </a:pPr>
            <a:r>
              <a:rPr lang="en-US" sz="13950" dirty="0" err="1">
                <a:solidFill>
                  <a:srgbClr val="FFFFFF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經文</a:t>
            </a:r>
            <a:endParaRPr lang="en-US" sz="13950" dirty="0">
              <a:solidFill>
                <a:srgbClr val="FFFFFF"/>
              </a:solidFill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7465722" y="5370525"/>
            <a:ext cx="5107446" cy="2070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7262"/>
              </a:lnSpc>
            </a:pPr>
            <a:r>
              <a:rPr lang="en-US" sz="13250" dirty="0" err="1">
                <a:solidFill>
                  <a:srgbClr val="FFFFFF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看原文</a:t>
            </a:r>
            <a:endParaRPr lang="en-US" sz="13250" dirty="0">
              <a:solidFill>
                <a:srgbClr val="FFFFFF"/>
              </a:solidFill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C92129-7A97-3313-5367-5D3198C7E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3480"/>
            <a:ext cx="18287999" cy="1037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4310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08BCCF-9CEB-F375-71ED-AED322304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034"/>
            <a:ext cx="18288000" cy="1031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769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9EE321F5-D57E-888B-0357-D613AE0B84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</a14:imgLayer>
                </a14:imgProps>
              </a:ext>
            </a:extLst>
          </a:blip>
          <a:srcRect l="55" r="55"/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6FC4D6E-E8FA-82FC-3DF1-50A2CDF599A3}"/>
              </a:ext>
            </a:extLst>
          </p:cNvPr>
          <p:cNvSpPr/>
          <p:nvPr/>
        </p:nvSpPr>
        <p:spPr>
          <a:xfrm>
            <a:off x="0" y="-18096"/>
            <a:ext cx="18288000" cy="10287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44144" y="14166"/>
            <a:ext cx="7460659" cy="1483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350"/>
              </a:lnSpc>
            </a:pPr>
            <a:r>
              <a:rPr lang="en-US" sz="9500" dirty="0">
                <a:solidFill>
                  <a:srgbClr val="FFFFFF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創世記2:17-</a:t>
            </a: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C3551D86-965F-82BA-C05F-52B784A4C878}"/>
              </a:ext>
            </a:extLst>
          </p:cNvPr>
          <p:cNvSpPr txBox="1"/>
          <p:nvPr/>
        </p:nvSpPr>
        <p:spPr>
          <a:xfrm>
            <a:off x="457200" y="4750117"/>
            <a:ext cx="17373600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zh-CN" altLang="en-US" sz="9600" b="0" i="0" dirty="0">
                <a:solidFill>
                  <a:schemeClr val="bg1"/>
                </a:solidFill>
                <a:effectLst/>
                <a:latin typeface="PMingLiU" panose="02020500000000000000" pitchFamily="18" charset="-120"/>
                <a:ea typeface="PMingLiU" panose="02020500000000000000" pitchFamily="18" charset="-120"/>
              </a:rPr>
              <a:t>                      只是</a:t>
            </a:r>
            <a:endParaRPr lang="en-US" altLang="zh-CN" sz="9600" b="0" i="0" dirty="0">
              <a:solidFill>
                <a:schemeClr val="bg1"/>
              </a:solidFill>
              <a:effectLst/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r>
              <a:rPr lang="zh-CN" altLang="en-US" sz="9600" b="0" i="0" dirty="0">
                <a:solidFill>
                  <a:schemeClr val="bg1"/>
                </a:solidFill>
                <a:effectLst/>
                <a:latin typeface="PMingLiU" panose="02020500000000000000" pitchFamily="18" charset="-120"/>
                <a:ea typeface="PMingLiU" panose="02020500000000000000" pitchFamily="18" charset="-120"/>
              </a:rPr>
              <a:t>善恶树上的果子，你不可吃，因为你吃的日子必定死！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61DABCD-1808-E023-69E0-6097ED8EF4DE}"/>
              </a:ext>
            </a:extLst>
          </p:cNvPr>
          <p:cNvGrpSpPr/>
          <p:nvPr/>
        </p:nvGrpSpPr>
        <p:grpSpPr>
          <a:xfrm>
            <a:off x="7696200" y="3086100"/>
            <a:ext cx="7620000" cy="3201618"/>
            <a:chOff x="7696200" y="3086100"/>
            <a:chExt cx="7620000" cy="320161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9D09AA6-4A17-5F39-3F24-3FA63F6BED27}"/>
                </a:ext>
              </a:extLst>
            </p:cNvPr>
            <p:cNvSpPr txBox="1"/>
            <p:nvPr/>
          </p:nvSpPr>
          <p:spPr>
            <a:xfrm>
              <a:off x="7696200" y="3086100"/>
              <a:ext cx="7292975" cy="186204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endParaRPr lang="en-US" sz="11500" b="1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endParaRPr>
            </a:p>
          </p:txBody>
        </p:sp>
        <p:sp>
          <p:nvSpPr>
            <p:cNvPr id="14" name="TextBox 3">
              <a:extLst>
                <a:ext uri="{FF2B5EF4-FFF2-40B4-BE49-F238E27FC236}">
                  <a16:creationId xmlns:a16="http://schemas.microsoft.com/office/drawing/2014/main" id="{E2C33E40-DD13-127B-7D69-C81B5E4A44A7}"/>
                </a:ext>
              </a:extLst>
            </p:cNvPr>
            <p:cNvSpPr txBox="1"/>
            <p:nvPr/>
          </p:nvSpPr>
          <p:spPr>
            <a:xfrm>
              <a:off x="7772400" y="4204199"/>
              <a:ext cx="7543800" cy="20835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8172"/>
                </a:lnSpc>
                <a:spcBef>
                  <a:spcPct val="0"/>
                </a:spcBef>
              </a:pPr>
              <a:r>
                <a:rPr lang="zh-CN" altLang="en-US" sz="11500" b="1" dirty="0">
                  <a:solidFill>
                    <a:schemeClr val="bg1"/>
                  </a:solidFill>
                  <a:latin typeface="PMingLiU" panose="02020500000000000000" pitchFamily="18" charset="-120"/>
                  <a:ea typeface="PMingLiU" panose="02020500000000000000" pitchFamily="18" charset="-120"/>
                </a:rPr>
                <a:t>分別</a:t>
              </a:r>
              <a:endParaRPr lang="ja-JP" altLang="en-US" sz="11500" b="1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8400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9EE321F5-D57E-888B-0357-D613AE0B84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</a14:imgLayer>
                </a14:imgProps>
              </a:ext>
            </a:extLst>
          </a:blip>
          <a:srcRect l="55" r="55"/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6FC4D6E-E8FA-82FC-3DF1-50A2CDF599A3}"/>
              </a:ext>
            </a:extLst>
          </p:cNvPr>
          <p:cNvSpPr/>
          <p:nvPr/>
        </p:nvSpPr>
        <p:spPr>
          <a:xfrm>
            <a:off x="0" y="-18096"/>
            <a:ext cx="18288000" cy="10287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61DABCD-1808-E023-69E0-6097ED8EF4DE}"/>
              </a:ext>
            </a:extLst>
          </p:cNvPr>
          <p:cNvGrpSpPr/>
          <p:nvPr/>
        </p:nvGrpSpPr>
        <p:grpSpPr>
          <a:xfrm>
            <a:off x="7696200" y="3086100"/>
            <a:ext cx="7620000" cy="3201618"/>
            <a:chOff x="7696200" y="3086100"/>
            <a:chExt cx="7620000" cy="320161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9D09AA6-4A17-5F39-3F24-3FA63F6BED27}"/>
                </a:ext>
              </a:extLst>
            </p:cNvPr>
            <p:cNvSpPr txBox="1"/>
            <p:nvPr/>
          </p:nvSpPr>
          <p:spPr>
            <a:xfrm>
              <a:off x="7696200" y="3086100"/>
              <a:ext cx="7292975" cy="186204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zh-CN" sz="11500" dirty="0" err="1">
                  <a:solidFill>
                    <a:schemeClr val="bg1"/>
                  </a:solidFill>
                  <a:latin typeface="PMingLiU" panose="02020500000000000000" pitchFamily="18" charset="-120"/>
                  <a:ea typeface="PMingLiU" panose="02020500000000000000" pitchFamily="18" charset="-120"/>
                </a:rPr>
                <a:t>Daath</a:t>
              </a:r>
              <a:endParaRPr lang="en-US" sz="11500" b="1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endParaRPr>
            </a:p>
          </p:txBody>
        </p:sp>
        <p:sp>
          <p:nvSpPr>
            <p:cNvPr id="14" name="TextBox 3">
              <a:extLst>
                <a:ext uri="{FF2B5EF4-FFF2-40B4-BE49-F238E27FC236}">
                  <a16:creationId xmlns:a16="http://schemas.microsoft.com/office/drawing/2014/main" id="{E2C33E40-DD13-127B-7D69-C81B5E4A44A7}"/>
                </a:ext>
              </a:extLst>
            </p:cNvPr>
            <p:cNvSpPr txBox="1"/>
            <p:nvPr/>
          </p:nvSpPr>
          <p:spPr>
            <a:xfrm>
              <a:off x="7772400" y="4204199"/>
              <a:ext cx="7543800" cy="20835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8172"/>
                </a:lnSpc>
                <a:spcBef>
                  <a:spcPct val="0"/>
                </a:spcBef>
              </a:pPr>
              <a:r>
                <a:rPr lang="zh-CN" altLang="en-US" sz="11500" b="0" i="0" dirty="0">
                  <a:solidFill>
                    <a:schemeClr val="bg1"/>
                  </a:solidFill>
                  <a:effectLst/>
                  <a:latin typeface="PMingLiU" panose="02020500000000000000" pitchFamily="18" charset="-120"/>
                  <a:ea typeface="PMingLiU" panose="02020500000000000000" pitchFamily="18" charset="-120"/>
                </a:rPr>
                <a:t>分别</a:t>
              </a:r>
              <a:endParaRPr lang="ja-JP" altLang="en-US" sz="11500" b="1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9108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9EE321F5-D57E-888B-0357-D613AE0B84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</a14:imgLayer>
                </a14:imgProps>
              </a:ext>
            </a:extLst>
          </a:blip>
          <a:srcRect l="55" r="55"/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386E224-45DE-04A0-CEEB-5A1AAA5FEC1D}"/>
              </a:ext>
            </a:extLst>
          </p:cNvPr>
          <p:cNvSpPr/>
          <p:nvPr/>
        </p:nvSpPr>
        <p:spPr>
          <a:xfrm>
            <a:off x="0" y="-18096"/>
            <a:ext cx="18288000" cy="10287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44144" y="14166"/>
            <a:ext cx="7460659" cy="1483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350"/>
              </a:lnSpc>
            </a:pPr>
            <a:r>
              <a:rPr lang="en-US" sz="9500" dirty="0">
                <a:solidFill>
                  <a:srgbClr val="FFFFFF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創世記2:9-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CDBF4346-25DF-3940-CF37-AB528F3D5DC8}"/>
              </a:ext>
            </a:extLst>
          </p:cNvPr>
          <p:cNvSpPr txBox="1"/>
          <p:nvPr/>
        </p:nvSpPr>
        <p:spPr>
          <a:xfrm>
            <a:off x="228600" y="1943100"/>
            <a:ext cx="17373600" cy="5909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zh-TW" altLang="en-US" sz="9600" dirty="0">
                <a:solidFill>
                  <a:schemeClr val="bg1"/>
                </a:solidFill>
                <a:latin typeface="Times New Roman" panose="02020603050405020304" pitchFamily="18" charset="0"/>
              </a:rPr>
              <a:t>園子當中又有生命樹和
                           </a:t>
            </a:r>
            <a:endParaRPr lang="en-US" altLang="zh-TW" sz="96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r>
              <a:rPr lang="en-US" altLang="zh-TW" sz="9600" dirty="0">
                <a:solidFill>
                  <a:schemeClr val="bg1"/>
                </a:solidFill>
                <a:latin typeface="Times New Roman" panose="02020603050405020304" pitchFamily="18" charset="0"/>
              </a:rPr>
              <a:t>                            </a:t>
            </a:r>
            <a:r>
              <a:rPr lang="zh-TW" altLang="en-US" sz="9600" dirty="0">
                <a:solidFill>
                  <a:schemeClr val="bg1"/>
                </a:solidFill>
                <a:latin typeface="Times New Roman" panose="02020603050405020304" pitchFamily="18" charset="0"/>
              </a:rPr>
              <a:t>            善惡的樹。</a:t>
            </a:r>
            <a:endParaRPr lang="zh-CN" altLang="en-US" sz="9600" b="0" i="0" dirty="0">
              <a:solidFill>
                <a:schemeClr val="bg1"/>
              </a:solidFill>
              <a:effectLst/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F78A7B99-8B33-0AF8-1B80-745F59DD7CB6}"/>
              </a:ext>
            </a:extLst>
          </p:cNvPr>
          <p:cNvSpPr txBox="1"/>
          <p:nvPr/>
        </p:nvSpPr>
        <p:spPr>
          <a:xfrm>
            <a:off x="7772400" y="4204199"/>
            <a:ext cx="7543800" cy="20835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172"/>
              </a:lnSpc>
              <a:spcBef>
                <a:spcPct val="0"/>
              </a:spcBef>
            </a:pPr>
            <a:r>
              <a:rPr lang="zh-CN" altLang="en-US" sz="11500" b="0" i="0" dirty="0">
                <a:solidFill>
                  <a:schemeClr val="bg1"/>
                </a:solidFill>
                <a:effectLst/>
                <a:latin typeface="PMingLiU" panose="02020500000000000000" pitchFamily="18" charset="-120"/>
                <a:ea typeface="PMingLiU" panose="02020500000000000000" pitchFamily="18" charset="-120"/>
              </a:rPr>
              <a:t>分别</a:t>
            </a:r>
            <a:endParaRPr lang="ja-JP" altLang="en-US" sz="11500" b="1" dirty="0">
              <a:solidFill>
                <a:schemeClr val="bg1"/>
              </a:solidFill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14208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9EE321F5-D57E-888B-0357-D613AE0B84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</a14:imgLayer>
                </a14:imgProps>
              </a:ext>
            </a:extLst>
          </a:blip>
          <a:srcRect l="55" r="55"/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6FC4D6E-E8FA-82FC-3DF1-50A2CDF599A3}"/>
              </a:ext>
            </a:extLst>
          </p:cNvPr>
          <p:cNvSpPr/>
          <p:nvPr/>
        </p:nvSpPr>
        <p:spPr>
          <a:xfrm>
            <a:off x="0" y="-18096"/>
            <a:ext cx="18288000" cy="10287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E95919-06A4-B0E3-2C53-323C7914B72B}"/>
              </a:ext>
            </a:extLst>
          </p:cNvPr>
          <p:cNvSpPr txBox="1"/>
          <p:nvPr/>
        </p:nvSpPr>
        <p:spPr>
          <a:xfrm>
            <a:off x="152400" y="114300"/>
            <a:ext cx="9144000" cy="10064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5400" b="0" i="0" dirty="0">
                <a:solidFill>
                  <a:schemeClr val="bg1"/>
                </a:solidFill>
                <a:effectLst/>
                <a:latin typeface="PMingLiU" panose="02020500000000000000" pitchFamily="18" charset="-120"/>
                <a:ea typeface="PMingLiU" panose="02020500000000000000" pitchFamily="18" charset="-120"/>
              </a:rPr>
              <a:t>列王紀上</a:t>
            </a:r>
            <a:r>
              <a:rPr lang="en-US" altLang="zh-CN" sz="5400" b="0" i="0" dirty="0">
                <a:solidFill>
                  <a:schemeClr val="bg1"/>
                </a:solidFill>
                <a:effectLst/>
                <a:latin typeface="PMingLiU" panose="02020500000000000000" pitchFamily="18" charset="-120"/>
                <a:ea typeface="PMingLiU" panose="02020500000000000000" pitchFamily="18" charset="-120"/>
              </a:rPr>
              <a:t>7:14</a:t>
            </a:r>
            <a:endParaRPr lang="en-US" altLang="zh-TW" sz="5400" b="0" i="0" dirty="0">
              <a:solidFill>
                <a:schemeClr val="bg1"/>
              </a:solidFill>
              <a:effectLst/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r>
              <a:rPr lang="zh-TW" altLang="en-US" sz="7200" b="0" i="0" dirty="0">
                <a:solidFill>
                  <a:schemeClr val="bg1"/>
                </a:solidFill>
                <a:effectLst/>
                <a:latin typeface="PMingLiU" panose="02020500000000000000" pitchFamily="18" charset="-120"/>
                <a:ea typeface="PMingLiU" panose="02020500000000000000" pitchFamily="18" charset="-120"/>
              </a:rPr>
              <a:t>他是拿弗他利支派中一個寡婦的兒子，他父親是泰爾人，作銅匠的。戶蘭滿有智慧、聰明、</a:t>
            </a:r>
            <a:r>
              <a:rPr lang="zh-CN" altLang="en-US" sz="7200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技能</a:t>
            </a:r>
            <a:r>
              <a:rPr lang="zh-TW" altLang="en-US" sz="7200" b="0" i="0" dirty="0">
                <a:solidFill>
                  <a:schemeClr val="bg1"/>
                </a:solidFill>
                <a:effectLst/>
                <a:latin typeface="PMingLiU" panose="02020500000000000000" pitchFamily="18" charset="-120"/>
                <a:ea typeface="PMingLiU" panose="02020500000000000000" pitchFamily="18" charset="-120"/>
              </a:rPr>
              <a:t>，善於各樣銅作。他來到所羅門王那裡，做王一切所要做的。</a:t>
            </a:r>
            <a:endParaRPr lang="en-US" sz="7200" dirty="0">
              <a:solidFill>
                <a:schemeClr val="bg1"/>
              </a:solidFill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998F7A-F69F-6680-0DB6-E9C1F136476F}"/>
              </a:ext>
            </a:extLst>
          </p:cNvPr>
          <p:cNvSpPr txBox="1"/>
          <p:nvPr/>
        </p:nvSpPr>
        <p:spPr>
          <a:xfrm>
            <a:off x="11277600" y="3390900"/>
            <a:ext cx="6858000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5400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耶利米書</a:t>
            </a:r>
            <a:r>
              <a:rPr lang="en-US" altLang="zh-CN" sz="5400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22:16</a:t>
            </a:r>
            <a:endParaRPr lang="en-US" altLang="zh-TW" sz="5400" b="0" i="0" dirty="0">
              <a:solidFill>
                <a:schemeClr val="bg1"/>
              </a:solidFill>
              <a:effectLst/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r>
              <a:rPr lang="zh-TW" altLang="en-US" sz="7200" b="0" i="0" dirty="0">
                <a:solidFill>
                  <a:schemeClr val="bg1"/>
                </a:solidFill>
                <a:effectLst/>
                <a:latin typeface="PMingLiU" panose="02020500000000000000" pitchFamily="18" charset="-120"/>
                <a:ea typeface="PMingLiU" panose="02020500000000000000" pitchFamily="18" charset="-120"/>
              </a:rPr>
              <a:t>他為困苦和窮乏人伸冤，那時就得了福樂。</a:t>
            </a:r>
            <a:r>
              <a:rPr lang="zh-CN" altLang="en-US" sz="7200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認識</a:t>
            </a:r>
            <a:r>
              <a:rPr lang="zh-TW" altLang="en-US" sz="7200" b="0" i="0" dirty="0">
                <a:solidFill>
                  <a:schemeClr val="bg1"/>
                </a:solidFill>
                <a:effectLst/>
                <a:latin typeface="PMingLiU" panose="02020500000000000000" pitchFamily="18" charset="-120"/>
                <a:ea typeface="PMingLiU" panose="02020500000000000000" pitchFamily="18" charset="-120"/>
              </a:rPr>
              <a:t>我不在乎此嗎？這是耶和華說的。</a:t>
            </a:r>
            <a:endParaRPr lang="en-US" altLang="zh-TW" sz="7200" b="0" i="0" dirty="0">
              <a:solidFill>
                <a:schemeClr val="bg1"/>
              </a:solidFill>
              <a:effectLst/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10305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9EE321F5-D57E-888B-0357-D613AE0B84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</a14:imgLayer>
                </a14:imgProps>
              </a:ext>
            </a:extLst>
          </a:blip>
          <a:srcRect l="55" r="55"/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6FC4D6E-E8FA-82FC-3DF1-50A2CDF599A3}"/>
              </a:ext>
            </a:extLst>
          </p:cNvPr>
          <p:cNvSpPr/>
          <p:nvPr/>
        </p:nvSpPr>
        <p:spPr>
          <a:xfrm>
            <a:off x="0" y="-18096"/>
            <a:ext cx="18288000" cy="10287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E95919-06A4-B0E3-2C53-323C7914B72B}"/>
              </a:ext>
            </a:extLst>
          </p:cNvPr>
          <p:cNvSpPr txBox="1"/>
          <p:nvPr/>
        </p:nvSpPr>
        <p:spPr>
          <a:xfrm>
            <a:off x="152400" y="3390900"/>
            <a:ext cx="9144000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5400" b="0" i="0" dirty="0">
                <a:solidFill>
                  <a:schemeClr val="bg1"/>
                </a:solidFill>
                <a:effectLst/>
                <a:latin typeface="PMingLiU" panose="02020500000000000000" pitchFamily="18" charset="-120"/>
                <a:ea typeface="PMingLiU" panose="02020500000000000000" pitchFamily="18" charset="-120"/>
              </a:rPr>
              <a:t>但以理</a:t>
            </a:r>
            <a:r>
              <a:rPr lang="zh-CN" altLang="en-US" sz="5400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書</a:t>
            </a:r>
            <a:r>
              <a:rPr lang="en-US" altLang="zh-CN" sz="5400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12:4</a:t>
            </a:r>
            <a:endParaRPr lang="en-US" altLang="zh-TW" sz="5400" b="0" i="0" dirty="0">
              <a:solidFill>
                <a:schemeClr val="bg1"/>
              </a:solidFill>
              <a:effectLst/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r>
              <a:rPr lang="zh-TW" altLang="en-US" sz="7200" b="0" i="0" dirty="0">
                <a:solidFill>
                  <a:schemeClr val="bg1"/>
                </a:solidFill>
                <a:effectLst/>
                <a:latin typeface="PMingLiU" panose="02020500000000000000" pitchFamily="18" charset="-120"/>
                <a:ea typeface="PMingLiU" panose="02020500000000000000" pitchFamily="18" charset="-120"/>
              </a:rPr>
              <a:t>但以理啊，你要隱藏這話，封閉這書，直到末時。必有多人來往奔跑，</a:t>
            </a:r>
            <a:r>
              <a:rPr lang="zh-CN" altLang="en-US" sz="7200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知識</a:t>
            </a:r>
            <a:r>
              <a:rPr lang="zh-TW" altLang="en-US" sz="7200" b="0" i="0" dirty="0">
                <a:solidFill>
                  <a:schemeClr val="bg1"/>
                </a:solidFill>
                <a:effectLst/>
                <a:latin typeface="PMingLiU" panose="02020500000000000000" pitchFamily="18" charset="-120"/>
                <a:ea typeface="PMingLiU" panose="02020500000000000000" pitchFamily="18" charset="-120"/>
              </a:rPr>
              <a:t>就必增長。</a:t>
            </a:r>
            <a:endParaRPr lang="en-US" sz="5400" dirty="0">
              <a:solidFill>
                <a:schemeClr val="bg1"/>
              </a:solidFill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998F7A-F69F-6680-0DB6-E9C1F136476F}"/>
              </a:ext>
            </a:extLst>
          </p:cNvPr>
          <p:cNvSpPr txBox="1"/>
          <p:nvPr/>
        </p:nvSpPr>
        <p:spPr>
          <a:xfrm>
            <a:off x="11430000" y="114300"/>
            <a:ext cx="6705600" cy="10064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5400" b="0" i="0" dirty="0">
                <a:solidFill>
                  <a:schemeClr val="bg1"/>
                </a:solidFill>
                <a:effectLst/>
                <a:latin typeface="PMingLiU" panose="02020500000000000000" pitchFamily="18" charset="-120"/>
                <a:ea typeface="PMingLiU" panose="02020500000000000000" pitchFamily="18" charset="-120"/>
              </a:rPr>
              <a:t>何西亞書</a:t>
            </a:r>
            <a:r>
              <a:rPr lang="en-US" altLang="zh-CN" sz="5400" b="0" i="0" dirty="0">
                <a:solidFill>
                  <a:schemeClr val="bg1"/>
                </a:solidFill>
                <a:effectLst/>
                <a:latin typeface="PMingLiU" panose="02020500000000000000" pitchFamily="18" charset="-120"/>
                <a:ea typeface="PMingLiU" panose="02020500000000000000" pitchFamily="18" charset="-120"/>
              </a:rPr>
              <a:t>4:6</a:t>
            </a:r>
            <a:endParaRPr lang="en-US" altLang="zh-TW" sz="5400" b="0" i="0" dirty="0">
              <a:solidFill>
                <a:schemeClr val="bg1"/>
              </a:solidFill>
              <a:effectLst/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r>
              <a:rPr lang="zh-TW" altLang="en-US" sz="7200" b="0" i="0" dirty="0">
                <a:solidFill>
                  <a:schemeClr val="bg1"/>
                </a:solidFill>
                <a:effectLst/>
                <a:latin typeface="PMingLiU" panose="02020500000000000000" pitchFamily="18" charset="-120"/>
                <a:ea typeface="PMingLiU" panose="02020500000000000000" pitchFamily="18" charset="-120"/>
              </a:rPr>
              <a:t>我的民因無</a:t>
            </a:r>
            <a:r>
              <a:rPr lang="zh-CN" altLang="en-US" sz="7200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知識</a:t>
            </a:r>
            <a:r>
              <a:rPr lang="zh-TW" altLang="en-US" sz="7200" b="0" i="0" dirty="0">
                <a:solidFill>
                  <a:schemeClr val="bg1"/>
                </a:solidFill>
                <a:effectLst/>
                <a:latin typeface="PMingLiU" panose="02020500000000000000" pitchFamily="18" charset="-120"/>
                <a:ea typeface="PMingLiU" panose="02020500000000000000" pitchFamily="18" charset="-120"/>
              </a:rPr>
              <a:t>而滅亡。你棄掉</a:t>
            </a:r>
            <a:r>
              <a:rPr lang="zh-CN" altLang="en-US" sz="7200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知識</a:t>
            </a:r>
            <a:r>
              <a:rPr lang="zh-TW" altLang="en-US" sz="7200" b="0" i="0" dirty="0">
                <a:solidFill>
                  <a:schemeClr val="bg1"/>
                </a:solidFill>
                <a:effectLst/>
                <a:latin typeface="PMingLiU" panose="02020500000000000000" pitchFamily="18" charset="-120"/>
                <a:ea typeface="PMingLiU" panose="02020500000000000000" pitchFamily="18" charset="-120"/>
              </a:rPr>
              <a:t>，我也必棄掉你，使你不再給我作祭司。你既忘了你</a:t>
            </a:r>
            <a:r>
              <a:rPr lang="zh-CN" altLang="en-US" sz="7200" b="0" i="0" dirty="0">
                <a:solidFill>
                  <a:schemeClr val="bg1"/>
                </a:solidFill>
                <a:effectLst/>
                <a:latin typeface="PMingLiU" panose="02020500000000000000" pitchFamily="18" charset="-120"/>
                <a:ea typeface="PMingLiU" panose="02020500000000000000" pitchFamily="18" charset="-120"/>
              </a:rPr>
              <a:t>上帝</a:t>
            </a:r>
            <a:r>
              <a:rPr lang="zh-TW" altLang="en-US" sz="7200" b="0" i="0" dirty="0">
                <a:solidFill>
                  <a:schemeClr val="bg1"/>
                </a:solidFill>
                <a:effectLst/>
                <a:latin typeface="PMingLiU" panose="02020500000000000000" pitchFamily="18" charset="-120"/>
                <a:ea typeface="PMingLiU" panose="02020500000000000000" pitchFamily="18" charset="-120"/>
              </a:rPr>
              <a:t>的律法，我也必忘記你的兒女。</a:t>
            </a:r>
            <a:endParaRPr lang="en-US" sz="7200" dirty="0">
              <a:solidFill>
                <a:schemeClr val="bg1"/>
              </a:solidFill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65301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9EE321F5-D57E-888B-0357-D613AE0B84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</a14:imgLayer>
                </a14:imgProps>
              </a:ext>
            </a:extLst>
          </a:blip>
          <a:srcRect l="55" r="55"/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6FC4D6E-E8FA-82FC-3DF1-50A2CDF599A3}"/>
              </a:ext>
            </a:extLst>
          </p:cNvPr>
          <p:cNvSpPr/>
          <p:nvPr/>
        </p:nvSpPr>
        <p:spPr>
          <a:xfrm>
            <a:off x="0" y="-18096"/>
            <a:ext cx="18288000" cy="10287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E95919-06A4-B0E3-2C53-323C7914B72B}"/>
              </a:ext>
            </a:extLst>
          </p:cNvPr>
          <p:cNvSpPr txBox="1"/>
          <p:nvPr/>
        </p:nvSpPr>
        <p:spPr>
          <a:xfrm>
            <a:off x="152400" y="3390900"/>
            <a:ext cx="9144000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5400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民數記</a:t>
            </a:r>
            <a:r>
              <a:rPr lang="en-US" altLang="zh-CN" sz="5400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24:16</a:t>
            </a:r>
            <a:endParaRPr lang="en-US" altLang="zh-TW" sz="5400" b="0" i="0" dirty="0">
              <a:solidFill>
                <a:schemeClr val="bg1"/>
              </a:solidFill>
              <a:effectLst/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r>
              <a:rPr lang="zh-TW" altLang="en-US" sz="7200" b="0" i="0" dirty="0">
                <a:solidFill>
                  <a:schemeClr val="bg1"/>
                </a:solidFill>
                <a:effectLst/>
                <a:latin typeface="PMingLiU" panose="02020500000000000000" pitchFamily="18" charset="-120"/>
                <a:ea typeface="PMingLiU" panose="02020500000000000000" pitchFamily="18" charset="-120"/>
              </a:rPr>
              <a:t>得聽</a:t>
            </a:r>
            <a:r>
              <a:rPr lang="zh-CN" altLang="en-US" sz="7200" b="0" i="0" dirty="0">
                <a:solidFill>
                  <a:schemeClr val="bg1"/>
                </a:solidFill>
                <a:effectLst/>
                <a:latin typeface="PMingLiU" panose="02020500000000000000" pitchFamily="18" charset="-120"/>
                <a:ea typeface="PMingLiU" panose="02020500000000000000" pitchFamily="18" charset="-120"/>
              </a:rPr>
              <a:t>上帝</a:t>
            </a:r>
            <a:r>
              <a:rPr lang="zh-TW" altLang="en-US" sz="7200" b="0" i="0" dirty="0">
                <a:solidFill>
                  <a:schemeClr val="bg1"/>
                </a:solidFill>
                <a:effectLst/>
                <a:latin typeface="PMingLiU" panose="02020500000000000000" pitchFamily="18" charset="-120"/>
                <a:ea typeface="PMingLiU" panose="02020500000000000000" pitchFamily="18" charset="-120"/>
              </a:rPr>
              <a:t>的言語，明白至高者的意旨，看見全能者的異象，眼目睜開而仆倒的人說：</a:t>
            </a:r>
            <a:endParaRPr lang="en-US" sz="5400" dirty="0">
              <a:solidFill>
                <a:schemeClr val="bg1"/>
              </a:solidFill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998F7A-F69F-6680-0DB6-E9C1F136476F}"/>
              </a:ext>
            </a:extLst>
          </p:cNvPr>
          <p:cNvSpPr txBox="1"/>
          <p:nvPr/>
        </p:nvSpPr>
        <p:spPr>
          <a:xfrm>
            <a:off x="11430000" y="114300"/>
            <a:ext cx="6705600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5400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申命記</a:t>
            </a:r>
            <a:r>
              <a:rPr lang="en-US" altLang="zh-CN" sz="5400" b="0" i="0" dirty="0">
                <a:solidFill>
                  <a:schemeClr val="bg1"/>
                </a:solidFill>
                <a:effectLst/>
                <a:latin typeface="PMingLiU" panose="02020500000000000000" pitchFamily="18" charset="-120"/>
                <a:ea typeface="PMingLiU" panose="02020500000000000000" pitchFamily="18" charset="-120"/>
              </a:rPr>
              <a:t>4:42</a:t>
            </a:r>
            <a:endParaRPr lang="en-US" altLang="zh-TW" sz="5400" b="0" i="0" dirty="0">
              <a:solidFill>
                <a:schemeClr val="bg1"/>
              </a:solidFill>
              <a:effectLst/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r>
              <a:rPr lang="zh-TW" altLang="en-US" sz="7200" b="0" i="0" dirty="0">
                <a:solidFill>
                  <a:schemeClr val="bg1"/>
                </a:solidFill>
                <a:effectLst/>
                <a:latin typeface="PMingLiU" panose="02020500000000000000" pitchFamily="18" charset="-120"/>
                <a:ea typeface="PMingLiU" panose="02020500000000000000" pitchFamily="18" charset="-120"/>
              </a:rPr>
              <a:t>使那素無仇恨、無心殺了人的，可以逃到這三城之中的一座城，就得存活</a:t>
            </a:r>
            <a:endParaRPr lang="en-US" sz="7200" dirty="0">
              <a:solidFill>
                <a:schemeClr val="bg1"/>
              </a:solidFill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02989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9EE321F5-D57E-888B-0357-D613AE0B84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</a14:imgLayer>
                </a14:imgProps>
              </a:ext>
            </a:extLst>
          </a:blip>
          <a:srcRect l="55" r="55"/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6FC4D6E-E8FA-82FC-3DF1-50A2CDF599A3}"/>
              </a:ext>
            </a:extLst>
          </p:cNvPr>
          <p:cNvSpPr/>
          <p:nvPr/>
        </p:nvSpPr>
        <p:spPr>
          <a:xfrm>
            <a:off x="0" y="-18096"/>
            <a:ext cx="18288000" cy="10287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 Rounded MT Bold" panose="020F07040305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E95919-06A4-B0E3-2C53-323C7914B72B}"/>
              </a:ext>
            </a:extLst>
          </p:cNvPr>
          <p:cNvSpPr txBox="1"/>
          <p:nvPr/>
        </p:nvSpPr>
        <p:spPr>
          <a:xfrm>
            <a:off x="152400" y="3390900"/>
            <a:ext cx="91440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5400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約伯記</a:t>
            </a:r>
            <a:r>
              <a:rPr lang="en-US" altLang="zh-CN" sz="5400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10:7</a:t>
            </a:r>
            <a:endParaRPr lang="en-US" altLang="zh-TW" sz="5400" b="0" i="0" dirty="0">
              <a:solidFill>
                <a:schemeClr val="bg1"/>
              </a:solidFill>
              <a:effectLst/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r>
              <a:rPr lang="zh-TW" altLang="en-US" sz="7200" b="0" i="0" dirty="0">
                <a:solidFill>
                  <a:schemeClr val="bg1"/>
                </a:solidFill>
                <a:effectLst/>
                <a:latin typeface="PMingLiU" panose="02020500000000000000" pitchFamily="18" charset="-120"/>
                <a:ea typeface="PMingLiU" panose="02020500000000000000" pitchFamily="18" charset="-120"/>
              </a:rPr>
              <a:t>其實，你知道我沒有罪惡，並沒有能救我脫離你手的。</a:t>
            </a:r>
            <a:endParaRPr lang="en-US" sz="5400" dirty="0">
              <a:solidFill>
                <a:schemeClr val="bg1"/>
              </a:solidFill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998F7A-F69F-6680-0DB6-E9C1F136476F}"/>
              </a:ext>
            </a:extLst>
          </p:cNvPr>
          <p:cNvSpPr txBox="1"/>
          <p:nvPr/>
        </p:nvSpPr>
        <p:spPr>
          <a:xfrm>
            <a:off x="11430000" y="114300"/>
            <a:ext cx="6705600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5400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約伯記</a:t>
            </a:r>
            <a:r>
              <a:rPr lang="en-US" altLang="zh-CN" sz="5400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21</a:t>
            </a:r>
            <a:r>
              <a:rPr lang="en-US" altLang="zh-CN" sz="5400" b="0" i="0" dirty="0">
                <a:solidFill>
                  <a:schemeClr val="bg1"/>
                </a:solidFill>
                <a:effectLst/>
                <a:latin typeface="PMingLiU" panose="02020500000000000000" pitchFamily="18" charset="-120"/>
                <a:ea typeface="PMingLiU" panose="02020500000000000000" pitchFamily="18" charset="-120"/>
              </a:rPr>
              <a:t>:14</a:t>
            </a:r>
            <a:endParaRPr lang="en-US" altLang="zh-TW" sz="5400" b="0" i="0" dirty="0">
              <a:solidFill>
                <a:schemeClr val="bg1"/>
              </a:solidFill>
              <a:effectLst/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r>
              <a:rPr lang="zh-TW" altLang="en-US" sz="7200" b="0" i="0" dirty="0">
                <a:solidFill>
                  <a:schemeClr val="bg1"/>
                </a:solidFill>
                <a:effectLst/>
                <a:latin typeface="PMingLiU" panose="02020500000000000000" pitchFamily="18" charset="-120"/>
                <a:ea typeface="PMingLiU" panose="02020500000000000000" pitchFamily="18" charset="-120"/>
              </a:rPr>
              <a:t>他們對　神說：離開我們吧！我們不願曉得你的道。</a:t>
            </a:r>
            <a:endParaRPr lang="en-US" sz="7200" dirty="0">
              <a:solidFill>
                <a:schemeClr val="bg1"/>
              </a:solidFill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347922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12385</TotalTime>
  <Words>1622</Words>
  <Application>Microsoft Office PowerPoint</Application>
  <PresentationFormat>Custom</PresentationFormat>
  <Paragraphs>114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Arial</vt:lpstr>
      <vt:lpstr>PMingLiU</vt:lpstr>
      <vt:lpstr>Verdana</vt:lpstr>
      <vt:lpstr>Lato</vt:lpstr>
      <vt:lpstr>PMingLiU</vt:lpstr>
      <vt:lpstr>SimSun</vt:lpstr>
      <vt:lpstr>Times New Roman</vt:lpstr>
      <vt:lpstr>SimSun</vt:lpstr>
      <vt:lpstr>Roboto</vt:lpstr>
      <vt:lpstr>Calibri</vt:lpstr>
      <vt:lpstr>Arial Rounded MT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原來如此</dc:title>
  <dc:creator>Jc</dc:creator>
  <cp:lastModifiedBy>Jc</cp:lastModifiedBy>
  <cp:revision>1733</cp:revision>
  <dcterms:created xsi:type="dcterms:W3CDTF">2006-08-16T00:00:00Z</dcterms:created>
  <dcterms:modified xsi:type="dcterms:W3CDTF">2022-08-14T02:58:50Z</dcterms:modified>
  <dc:identifier>DAE78VC2Ixc</dc:identifier>
</cp:coreProperties>
</file>