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368" r:id="rId3"/>
    <p:sldId id="371" r:id="rId4"/>
    <p:sldId id="345" r:id="rId5"/>
    <p:sldId id="389" r:id="rId6"/>
    <p:sldId id="369" r:id="rId7"/>
    <p:sldId id="388" r:id="rId8"/>
    <p:sldId id="377" r:id="rId9"/>
    <p:sldId id="383" r:id="rId10"/>
    <p:sldId id="390" r:id="rId11"/>
    <p:sldId id="393" r:id="rId12"/>
    <p:sldId id="398" r:id="rId13"/>
    <p:sldId id="392" r:id="rId14"/>
    <p:sldId id="400" r:id="rId15"/>
    <p:sldId id="379" r:id="rId16"/>
    <p:sldId id="372" r:id="rId17"/>
    <p:sldId id="273" r:id="rId18"/>
    <p:sldId id="272" r:id="rId19"/>
    <p:sldId id="394" r:id="rId20"/>
    <p:sldId id="395" r:id="rId21"/>
    <p:sldId id="401" r:id="rId22"/>
    <p:sldId id="396" r:id="rId23"/>
    <p:sldId id="309" r:id="rId24"/>
    <p:sldId id="367" r:id="rId25"/>
    <p:sldId id="397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MingLiU" panose="02020500000000000000" pitchFamily="18" charset="-120"/>
      <p:regular r:id="rId32"/>
    </p:embeddedFont>
    <p:embeddedFont>
      <p:font typeface="PMingLiU" panose="02020500000000000000" pitchFamily="18" charset="-120"/>
      <p:regular r:id="rId32"/>
    </p:embeddedFont>
    <p:embeddedFont>
      <p:font typeface="SimSun" panose="02010600030101010101" pitchFamily="2" charset="-122"/>
      <p:regular r:id="rId33"/>
    </p:embeddedFont>
    <p:embeddedFont>
      <p:font typeface="SimSun" panose="02010600030101010101" pitchFamily="2" charset="-122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87C"/>
    <a:srgbClr val="CACACA"/>
    <a:srgbClr val="0D0D0D"/>
    <a:srgbClr val="DDD9C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0640E-A369-C60A-169F-7DEC4838AB59}" v="2" dt="2022-08-28T02:41:43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941" autoAdjust="0"/>
  </p:normalViewPr>
  <p:slideViewPr>
    <p:cSldViewPr>
      <p:cViewPr varScale="1">
        <p:scale>
          <a:sx n="44" d="100"/>
          <a:sy n="44" d="100"/>
        </p:scale>
        <p:origin x="123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Y Chen" userId="S::j.chen@lowell.church::ab0fdd4b-4330-43f7-a976-03f1f0900fcd" providerId="AD" clId="Web-{38B0640E-A369-C60A-169F-7DEC4838AB59}"/>
    <pc:docChg chg="modSld">
      <pc:chgData name="JY Chen" userId="S::j.chen@lowell.church::ab0fdd4b-4330-43f7-a976-03f1f0900fcd" providerId="AD" clId="Web-{38B0640E-A369-C60A-169F-7DEC4838AB59}" dt="2022-08-28T02:41:43.677" v="1" actId="1076"/>
      <pc:docMkLst>
        <pc:docMk/>
      </pc:docMkLst>
      <pc:sldChg chg="modSp">
        <pc:chgData name="JY Chen" userId="S::j.chen@lowell.church::ab0fdd4b-4330-43f7-a976-03f1f0900fcd" providerId="AD" clId="Web-{38B0640E-A369-C60A-169F-7DEC4838AB59}" dt="2022-08-28T02:41:43.677" v="1" actId="1076"/>
        <pc:sldMkLst>
          <pc:docMk/>
          <pc:sldMk cId="224642584" sldId="396"/>
        </pc:sldMkLst>
        <pc:picChg chg="mod">
          <ac:chgData name="JY Chen" userId="S::j.chen@lowell.church::ab0fdd4b-4330-43f7-a976-03f1f0900fcd" providerId="AD" clId="Web-{38B0640E-A369-C60A-169F-7DEC4838AB59}" dt="2022-08-28T02:41:43.677" v="1" actId="1076"/>
          <ac:picMkLst>
            <pc:docMk/>
            <pc:sldMk cId="224642584" sldId="396"/>
            <ac:picMk id="1028" creationId="{BEE057EE-6091-348D-C0A3-AF855A01FBB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psalms/55-21.ht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nbible.com/james/3-17.htm" TargetMode="External"/><Relationship Id="rId4" Type="http://schemas.openxmlformats.org/officeDocument/2006/relationships/hyperlink" Target="https://cnbible.com/psalms/97-10.htm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dirty="0">
                <a:latin typeface="PMingLiU" panose="02020500000000000000" pitchFamily="18" charset="-120"/>
                <a:ea typeface="PMingLiU" panose="02020500000000000000" pitchFamily="18" charset="-120"/>
                <a:cs typeface="Calibri"/>
              </a:rPr>
              <a:t>今天看的經文是，</a:t>
            </a:r>
            <a:endParaRPr lang="en-US" altLang="ja-JP" dirty="0">
              <a:latin typeface="PMingLiU" panose="02020500000000000000" pitchFamily="18" charset="-120"/>
              <a:ea typeface="PMingLiU" panose="02020500000000000000" pitchFamily="18" charset="-120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大家認爲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3:7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節裏面，大家有冇想法哪個詞的希伯來文是跟希伯來文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Arum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相似？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249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zh-TW" altLang="en-US" sz="9600" b="0" i="0" u="none" dirty="0">
                <a:solidFill>
                  <a:schemeClr val="bg1"/>
                </a:solidFill>
                <a:effectLst/>
                <a:latin typeface="+mn-ea"/>
              </a:rPr>
              <a:t>赤身露體</a:t>
            </a:r>
            <a:r>
              <a:rPr lang="zh-CN" altLang="en-US" sz="9600" b="0" i="0" u="none" dirty="0">
                <a:solidFill>
                  <a:schemeClr val="bg1"/>
                </a:solidFill>
                <a:effectLst/>
                <a:latin typeface="+mn-ea"/>
              </a:rPr>
              <a:t>的希伯來文跟</a:t>
            </a:r>
            <a:r>
              <a:rPr lang="en-US" altLang="zh-CN" sz="9600" b="0" i="0" u="none" dirty="0">
                <a:solidFill>
                  <a:schemeClr val="bg1"/>
                </a:solidFill>
                <a:effectLst/>
                <a:latin typeface="+mn-ea"/>
              </a:rPr>
              <a:t>Arum</a:t>
            </a:r>
            <a:r>
              <a:rPr lang="zh-CN" altLang="en-US" sz="9600" b="0" i="0" u="none" dirty="0">
                <a:solidFill>
                  <a:schemeClr val="bg1"/>
                </a:solidFill>
                <a:effectLst/>
                <a:latin typeface="+mn-ea"/>
              </a:rPr>
              <a:t>很相似。</a:t>
            </a:r>
            <a:r>
              <a:rPr lang="zh-CN" altLang="en-US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赤身露體的希伯來文是</a:t>
            </a:r>
            <a:endParaRPr lang="en-US" u="none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18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altLang="zh-CN" dirty="0" err="1">
                <a:latin typeface="PMingLiU" panose="02020500000000000000" pitchFamily="18" charset="-120"/>
                <a:ea typeface="PMingLiU" panose="02020500000000000000" pitchFamily="18" charset="-120"/>
              </a:rPr>
              <a:t>Arom</a:t>
            </a:r>
            <a:r>
              <a:rPr lang="zh-CN" altLang="en-US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975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u="none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125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altLang="zh-CN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Arum</a:t>
            </a:r>
            <a:r>
              <a:rPr lang="zh-CN" altLang="en-US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同</a:t>
            </a:r>
            <a:r>
              <a:rPr lang="en-US" altLang="zh-CN" b="0" i="0" dirty="0" err="1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Arom</a:t>
            </a:r>
            <a:r>
              <a:rPr lang="zh-CN" altLang="en-US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來自一模一樣的字根，</a:t>
            </a:r>
            <a:r>
              <a:rPr lang="en-US" altLang="zh-CN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Arm</a:t>
            </a:r>
            <a:r>
              <a:rPr lang="zh-CN" altLang="en-US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。在</a:t>
            </a:r>
            <a:r>
              <a:rPr lang="en-US" altLang="zh-CN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3:7</a:t>
            </a:r>
            <a:r>
              <a:rPr lang="zh-CN" altLang="en-US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節之前，亞當夏娃沒有穿衣服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，但他們並沒有覺得自己</a:t>
            </a:r>
            <a:r>
              <a:rPr lang="en-US" altLang="zh-CN" sz="1200" b="0" i="0" dirty="0" err="1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Arom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3:7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這裏，同樣沒有穿衣服，他們卻覺得</a:t>
            </a:r>
            <a:r>
              <a:rPr lang="en-US" altLang="zh-CN" sz="1200" b="0" i="0" dirty="0" err="1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Arom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。冇覺得</a:t>
            </a:r>
            <a:r>
              <a:rPr lang="en-US" altLang="zh-CN" sz="1200" b="0" i="0" dirty="0" err="1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Arom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定係覺得</a:t>
            </a:r>
            <a:r>
              <a:rPr lang="en-US" altLang="zh-CN" sz="1200" b="0" i="0" dirty="0" err="1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Arom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就是他們冇犯罪前和有犯罪的分別。延伸到是狡猾還是通達。</a:t>
            </a:r>
            <a:r>
              <a:rPr lang="zh-CN" altLang="en-US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狡猾的事或是人</a:t>
            </a:r>
            <a:r>
              <a:rPr lang="zh-TW" altLang="en-US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帶來的是羞恥</a:t>
            </a:r>
            <a:r>
              <a:rPr lang="zh-CN" altLang="en-US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，無知，</a:t>
            </a:r>
            <a:r>
              <a:rPr lang="zh-TW" altLang="en-US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和</a:t>
            </a:r>
            <a:r>
              <a:rPr lang="zh-CN" altLang="en-US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破壞和睦的結果，而通達的事或是人帶來的是信心，盼望，和愛的結果。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696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我給大家幾分鐘的時間。</a:t>
            </a:r>
            <a:r>
              <a:rPr lang="zh-CN" altLang="en-US" b="0" i="0" dirty="0">
                <a:solidFill>
                  <a:srgbClr val="212529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自己看</a:t>
            </a:r>
            <a:r>
              <a:rPr lang="zh-TW" altLang="en-US" b="0" i="0" dirty="0">
                <a:solidFill>
                  <a:srgbClr val="212529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幾次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這三句經文裏面，看下神對你説什麽話？看下神邀請你作什麽回應？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i="0" u="none" strike="noStrike" dirty="0">
                <a:solidFill>
                  <a:srgbClr val="99D6FF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hlinkClick r:id="rId3"/>
              </a:rPr>
              <a:t>詩篇 </a:t>
            </a:r>
            <a:r>
              <a:rPr lang="en-US" altLang="zh-CN" b="1" i="0" u="none" strike="noStrike" dirty="0">
                <a:solidFill>
                  <a:srgbClr val="99D6FF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hlinkClick r:id="rId3"/>
              </a:rPr>
              <a:t>55:21</a:t>
            </a:r>
            <a:endParaRPr lang="en-US" altLang="zh-CN" b="1" i="0" u="none" strike="noStrike" dirty="0">
              <a:solidFill>
                <a:srgbClr val="99D6FF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i="0" u="none" strike="noStrike" dirty="0">
                <a:solidFill>
                  <a:srgbClr val="0092F2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hlinkClick r:id="rId4"/>
              </a:rPr>
              <a:t>詩篇 </a:t>
            </a:r>
            <a:r>
              <a:rPr lang="en-US" altLang="zh-CN" b="1" i="0" u="none" strike="noStrike" dirty="0">
                <a:solidFill>
                  <a:srgbClr val="0092F2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hlinkClick r:id="rId4"/>
              </a:rPr>
              <a:t>97:10</a:t>
            </a:r>
            <a:endParaRPr lang="en-US" altLang="zh-CN" b="1" i="0" u="none" strike="noStrike" dirty="0">
              <a:solidFill>
                <a:srgbClr val="0092F2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i="0" u="none" strike="noStrike" dirty="0">
                <a:solidFill>
                  <a:srgbClr val="99D6FF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hlinkClick r:id="rId5"/>
              </a:rPr>
              <a:t>雅各書 </a:t>
            </a:r>
            <a:r>
              <a:rPr lang="en-US" altLang="zh-CN" b="1" i="0" u="none" strike="noStrike" dirty="0">
                <a:solidFill>
                  <a:srgbClr val="99D6FF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hlinkClick r:id="rId5"/>
              </a:rPr>
              <a:t>3:17</a:t>
            </a:r>
            <a:endParaRPr lang="en-US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18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一年前，全世界都在報道和討論阿富汗，但現在發生在他們當中的事情同樣需要我們的關注和禱告。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216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塔利班官員們公開稱，他們將允許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10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幾歲的女孩重返校園，不過，在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3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月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23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日開學當天，這一決定突然遭到推翻。似乎是在最後一刻，塔利班最高領袖艾昆薩達反口。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72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創世記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3:1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CN" altLang="en-US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惟有蛇比田野一切的活物更狡猾。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871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有家長說，</a:t>
            </a:r>
            <a:r>
              <a:rPr lang="zh-TW" altLang="en-US" b="0" i="0" dirty="0">
                <a:solidFill>
                  <a:srgbClr val="11111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沒有教育，我將無法看見孩子們在我的眼前逐漸成長，這是無法接受的。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也有家長說，</a:t>
            </a:r>
            <a:r>
              <a:rPr lang="zh-TW" altLang="en-US" b="0" i="0" dirty="0">
                <a:solidFill>
                  <a:srgbClr val="11111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即使年輕女性獲得大學學位，又有什麼好處呢？女性將沒有工作，因為塔利班不允許。</a:t>
            </a:r>
            <a:endParaRPr lang="en-US" altLang="zh-TW" b="0" i="0" dirty="0">
              <a:solidFill>
                <a:srgbClr val="11111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en-US" altLang="zh-TW" b="0" i="0" dirty="0">
                <a:solidFill>
                  <a:srgbClr val="94949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40</a:t>
            </a:r>
            <a:r>
              <a:rPr lang="zh-TW" altLang="en-US" b="0" i="0" dirty="0">
                <a:solidFill>
                  <a:srgbClr val="94949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多歲的阿勒費（</a:t>
            </a:r>
            <a:r>
              <a:rPr lang="en-US" altLang="zh-TW" b="0" i="0" dirty="0" err="1">
                <a:solidFill>
                  <a:srgbClr val="94949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Arefeh</a:t>
            </a:r>
            <a:r>
              <a:rPr lang="zh-TW" altLang="en-US" b="0" i="0" dirty="0">
                <a:solidFill>
                  <a:srgbClr val="94949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）與自己的女兒因為無法受教，而前往地下學校學習</a:t>
            </a:r>
            <a:r>
              <a:rPr lang="zh-CN" altLang="en-US" b="0" i="0" dirty="0">
                <a:solidFill>
                  <a:srgbClr val="94949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188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  <a:cs typeface="Calibri"/>
              </a:rPr>
              <a:t>今天，我們要認識的是穆斯林的穆拉。穆拉是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  <a:cs typeface="Calibri"/>
              </a:rPr>
              <a:t>伊斯蘭教的一種尊稱，通常是指受過伊斯蘭神學與伊斯蘭教法教育的人。在伊斯蘭世界，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  <a:cs typeface="Calibri"/>
              </a:rPr>
              <a:t>大部分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  <a:cs typeface="Calibri"/>
              </a:rPr>
              <a:t>伊斯蘭教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  <a:cs typeface="Calibri"/>
              </a:rPr>
              <a:t>師和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  <a:cs typeface="Calibri"/>
              </a:rPr>
              <a:t>清真寺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  <a:cs typeface="Calibri"/>
              </a:rPr>
              <a:t>領袖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  <a:cs typeface="Calibri"/>
              </a:rPr>
              <a:t>，都會被稱為穆拉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  <a:cs typeface="Calibri"/>
              </a:rPr>
              <a:t>。這些穆拉的教導和決定直接影響穆斯林方方面面的生活和福利。</a:t>
            </a:r>
            <a:endParaRPr lang="en-US" altLang="zh-CN" b="0" i="0" dirty="0">
              <a:solidFill>
                <a:srgbClr val="222222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695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>
              <a:ea typeface="宋体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758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多謝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Johnny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一齊教。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多謝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Aiken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David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，在後面幫手搞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ppt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，音樂，影片，和錄音。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感謝上帝讓我們可以通過一些在創世記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1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2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3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章裏面的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10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個希伯來字學習祂的真理，也通過一些影片認識更多穆斯林。希望大家繼續關注穆斯林並為他們禱告。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87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狡猾</a:t>
            </a:r>
            <a:r>
              <a:rPr lang="zh-TW" altLang="en-US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的希伯來字是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Arum</a:t>
            </a:r>
            <a:r>
              <a:rPr lang="zh-TW" altLang="en-US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。在聖經舊約裏面一共出現過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11</a:t>
            </a:r>
            <a:r>
              <a:rPr lang="zh-TW" altLang="en-US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次，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唯一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1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次就在剛才讀的創世記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3:1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，約伯記有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2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次，另外箴言有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8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次。雖然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Arum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這個字在舊約出現過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11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次，但和合本聖經卻有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4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個不同的翻譯。創世記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1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個翻譯，約伯記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2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個翻譯，箴言裏面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8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個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Arum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都只有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1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個翻譯。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74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創世記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3:1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CN" altLang="en-US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惟有蛇比田野一切的活物更狡猾。這是</a:t>
            </a:r>
            <a:r>
              <a:rPr lang="en-US" altLang="zh-CN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Arum</a:t>
            </a:r>
            <a:r>
              <a:rPr lang="zh-CN" altLang="en-US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第一次出現，雖説蛇比田野一切的活物更</a:t>
            </a:r>
            <a:r>
              <a:rPr lang="en-US" altLang="zh-CN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Arum</a:t>
            </a:r>
            <a:r>
              <a:rPr lang="zh-CN" altLang="en-US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，田野一切的活物應該多多少少也有</a:t>
            </a:r>
            <a:r>
              <a:rPr lang="en-US" altLang="zh-CN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Arum</a:t>
            </a:r>
            <a:r>
              <a:rPr lang="zh-CN" altLang="en-US" b="0" i="0" dirty="0">
                <a:solidFill>
                  <a:srgbClr val="444444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的特徵。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28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約伯記</a:t>
            </a:r>
            <a:r>
              <a:rPr lang="en-US" altLang="zh-CN" sz="12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5:12</a:t>
            </a:r>
            <a:r>
              <a:rPr lang="zh-CN" altLang="en-US" sz="12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12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破壞</a:t>
            </a:r>
            <a:r>
              <a:rPr lang="zh-TW" altLang="en-US" sz="12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狡猾人</a:t>
            </a:r>
            <a:r>
              <a:rPr lang="zh-TW" altLang="en-US" sz="12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的計謀，使他們所謀的，不得成就。</a:t>
            </a:r>
            <a:r>
              <a:rPr lang="zh-CN" altLang="en-US" sz="12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這是</a:t>
            </a:r>
            <a:r>
              <a:rPr lang="en-US" altLang="zh-CN" sz="12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Arum</a:t>
            </a:r>
            <a:r>
              <a:rPr lang="zh-CN" altLang="en-US" sz="12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第二次出現，卻是第一次把</a:t>
            </a:r>
            <a:r>
              <a:rPr lang="en-US" altLang="zh-TW" sz="12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Arum</a:t>
            </a:r>
            <a:r>
              <a:rPr lang="zh-CN" altLang="en-US" sz="12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是用來形容人。</a:t>
            </a:r>
            <a:endParaRPr lang="zh-CN" altLang="en-US" sz="1200" b="0" i="0" dirty="0"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538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約伯記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15:5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b="0" i="0" dirty="0">
                <a:solidFill>
                  <a:srgbClr val="00132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你的罪孽指教你的口，你選用</a:t>
            </a:r>
            <a:r>
              <a:rPr lang="zh-TW" altLang="en-US" b="1" i="0" dirty="0">
                <a:solidFill>
                  <a:srgbClr val="00132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詭詐人</a:t>
            </a:r>
            <a:r>
              <a:rPr lang="zh-TW" altLang="en-US" b="0" i="0" dirty="0">
                <a:solidFill>
                  <a:srgbClr val="00132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的舌頭。</a:t>
            </a:r>
            <a:r>
              <a:rPr lang="zh-CN" altLang="en-US" b="0" i="0" dirty="0">
                <a:solidFill>
                  <a:srgbClr val="00132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這是第三次</a:t>
            </a:r>
            <a:r>
              <a:rPr lang="en-US" altLang="zh-CN" b="0" i="0" dirty="0">
                <a:solidFill>
                  <a:srgbClr val="00132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Arum</a:t>
            </a:r>
            <a:r>
              <a:rPr lang="zh-CN" altLang="en-US" b="0" i="0" dirty="0">
                <a:solidFill>
                  <a:srgbClr val="00132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出現。可以看得出來人的罪孽跟</a:t>
            </a:r>
            <a:r>
              <a:rPr lang="en-US" altLang="zh-CN" b="0" i="0" dirty="0">
                <a:solidFill>
                  <a:srgbClr val="00132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Arum</a:t>
            </a:r>
            <a:r>
              <a:rPr lang="zh-CN" altLang="en-US" b="0" i="0" dirty="0">
                <a:solidFill>
                  <a:srgbClr val="00132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的關係。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創世記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3:1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，約伯記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5:12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，約伯記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15:5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Arum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表達的都是負面的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42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zh-CN" altLang="en-US" sz="1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箴言</a:t>
            </a:r>
            <a:r>
              <a:rPr lang="en-US" altLang="zh-CN" sz="1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12:16 </a:t>
            </a:r>
            <a:r>
              <a:rPr lang="zh-TW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愚妄人的惱怒立時顯露，通達人能忍辱藏羞。</a:t>
            </a:r>
            <a:endParaRPr lang="en-US" sz="1200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箴言</a:t>
            </a:r>
            <a:r>
              <a:rPr lang="en-US" altLang="zh-CN" sz="1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12:23</a:t>
            </a:r>
            <a:r>
              <a:rPr lang="en-US" altLang="zh-CN" sz="1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TW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通達人隱藏知識，愚昧人的心彰顯愚昧。</a:t>
            </a:r>
            <a:endParaRPr lang="en-US" altLang="zh-TW" sz="1200" b="0" i="0" dirty="0"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箴言</a:t>
            </a:r>
            <a:r>
              <a:rPr lang="en-US" altLang="zh-CN" sz="1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13:16</a:t>
            </a:r>
            <a:r>
              <a:rPr lang="en-US" altLang="zh-CN" sz="1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TW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凡通達人都憑知識行事，愚昧人張揚自己的愚昧。</a:t>
            </a:r>
            <a:endParaRPr lang="en-US" sz="1000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sz="1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箴言</a:t>
            </a:r>
            <a:r>
              <a:rPr lang="en-US" altLang="zh-CN" sz="1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14:8 </a:t>
            </a:r>
            <a:r>
              <a:rPr lang="zh-TW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通達人的智慧在乎明白己道，愚昧人的愚妄乃是詭詐</a:t>
            </a:r>
            <a:r>
              <a:rPr lang="en-US" altLang="zh-TW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(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跟狡猾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/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約伯記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15:5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的詭詐不是同一個希伯來字。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14:8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詭詐的翻譯是，“欺騙”</a:t>
            </a:r>
            <a:r>
              <a:rPr lang="en-US" altLang="zh-TW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)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sz="1200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189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zh-CN" altLang="en-US" sz="1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箴言</a:t>
            </a:r>
            <a:r>
              <a:rPr lang="en-US" altLang="zh-CN" sz="1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14:15</a:t>
            </a:r>
            <a:r>
              <a:rPr lang="en-US" altLang="zh-CN" sz="1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TW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愚蒙人是話都信，通達人步步謹慎。 </a:t>
            </a:r>
            <a:endParaRPr lang="en-US" sz="1000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箴言</a:t>
            </a:r>
            <a:r>
              <a:rPr lang="en-US" altLang="zh-CN" sz="1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1</a:t>
            </a:r>
            <a:r>
              <a:rPr lang="en-US" altLang="zh-CN" sz="1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4:18 </a:t>
            </a:r>
            <a:r>
              <a:rPr lang="zh-TW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愚蒙人得愚昧為產業，通達人得知識為冠冕。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箴言</a:t>
            </a:r>
            <a:r>
              <a:rPr lang="en-US" altLang="zh-CN" sz="1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22:3</a:t>
            </a:r>
            <a:r>
              <a:rPr lang="zh-CN" altLang="en-US" sz="1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通達人見禍藏躲，愚蒙人前往受害。</a:t>
            </a:r>
            <a:endParaRPr lang="en-US" sz="1000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箴言</a:t>
            </a:r>
            <a:r>
              <a:rPr lang="en-US" altLang="zh-CN" sz="1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27</a:t>
            </a:r>
            <a:r>
              <a:rPr lang="en-US" altLang="zh-CN" sz="1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:12</a:t>
            </a:r>
            <a:r>
              <a:rPr lang="zh-CN" altLang="en-US" sz="1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1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通達人見禍藏躲，愚蒙人前往受害。</a:t>
            </a:r>
            <a:endParaRPr lang="en-US" altLang="zh-TW" sz="1200" b="0" i="0" dirty="0"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854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Arum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在箴言裏面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8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次都被翻譯成通達人，是一個褒義的詞。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Arum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是通達還是狡猾的分別在哪裏？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53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4789" y="2203844"/>
            <a:ext cx="9966356" cy="217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8172"/>
              </a:lnSpc>
            </a:pPr>
            <a:r>
              <a:rPr lang="en-US" sz="13950" dirty="0" err="1">
                <a:solidFill>
                  <a:srgbClr val="FFFF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經文看原文</a:t>
            </a:r>
            <a:endParaRPr lang="en-US" sz="13950" dirty="0">
              <a:solidFill>
                <a:srgbClr val="FFFFFF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20200" y="3162300"/>
            <a:ext cx="8763000" cy="4437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262"/>
              </a:lnSpc>
            </a:pPr>
            <a:r>
              <a:rPr lang="en-US" sz="166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+</a:t>
            </a:r>
            <a:r>
              <a:rPr lang="zh-CN" altLang="en-US" sz="166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福音</a:t>
            </a:r>
            <a:r>
              <a:rPr lang="en-US" sz="16600" dirty="0" err="1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看未得之民</a:t>
            </a:r>
            <a:endParaRPr lang="en-US" sz="16600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E321F5-D57E-888B-0357-D613AE0B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55" r="55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C4D6E-E8FA-82FC-3DF1-50A2CDF599A3}"/>
              </a:ext>
            </a:extLst>
          </p:cNvPr>
          <p:cNvSpPr/>
          <p:nvPr/>
        </p:nvSpPr>
        <p:spPr>
          <a:xfrm>
            <a:off x="0" y="-18096"/>
            <a:ext cx="18288000" cy="10287000"/>
          </a:xfrm>
          <a:prstGeom prst="rect">
            <a:avLst/>
          </a:prstGeom>
          <a:solidFill>
            <a:srgbClr val="32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1DABCD-1808-E023-69E0-6097ED8EF4DE}"/>
              </a:ext>
            </a:extLst>
          </p:cNvPr>
          <p:cNvGrpSpPr/>
          <p:nvPr/>
        </p:nvGrpSpPr>
        <p:grpSpPr>
          <a:xfrm>
            <a:off x="7467600" y="3086100"/>
            <a:ext cx="7543800" cy="3201618"/>
            <a:chOff x="7467600" y="3086100"/>
            <a:chExt cx="7543800" cy="320161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D09AA6-4A17-5F39-3F24-3FA63F6BED27}"/>
                </a:ext>
              </a:extLst>
            </p:cNvPr>
            <p:cNvSpPr txBox="1"/>
            <p:nvPr/>
          </p:nvSpPr>
          <p:spPr>
            <a:xfrm>
              <a:off x="7543800" y="3086100"/>
              <a:ext cx="7292975" cy="186204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1500" b="1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 Arum</a:t>
              </a:r>
              <a:endParaRPr lang="en-US" sz="115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E2C33E40-DD13-127B-7D69-C81B5E4A44A7}"/>
                </a:ext>
              </a:extLst>
            </p:cNvPr>
            <p:cNvSpPr txBox="1"/>
            <p:nvPr/>
          </p:nvSpPr>
          <p:spPr>
            <a:xfrm>
              <a:off x="7467600" y="4204199"/>
              <a:ext cx="7543800" cy="20835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72"/>
                </a:lnSpc>
                <a:spcBef>
                  <a:spcPct val="0"/>
                </a:spcBef>
              </a:pPr>
              <a:r>
                <a:rPr lang="zh-CN" altLang="en-US" sz="11500" b="1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通達</a:t>
              </a:r>
              <a:endParaRPr lang="ja-JP" altLang="en-US" sz="115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B1A73F8-C9E6-4AB6-0ABF-4E4245A69F95}"/>
              </a:ext>
            </a:extLst>
          </p:cNvPr>
          <p:cNvSpPr txBox="1"/>
          <p:nvPr/>
        </p:nvSpPr>
        <p:spPr>
          <a:xfrm>
            <a:off x="9829800" y="1790700"/>
            <a:ext cx="335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5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狡猾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881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E321F5-D57E-888B-0357-D613AE0B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55" r="55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C4D6E-E8FA-82FC-3DF1-50A2CDF599A3}"/>
              </a:ext>
            </a:extLst>
          </p:cNvPr>
          <p:cNvSpPr/>
          <p:nvPr/>
        </p:nvSpPr>
        <p:spPr>
          <a:xfrm>
            <a:off x="0" y="-18096"/>
            <a:ext cx="18288000" cy="10287000"/>
          </a:xfrm>
          <a:prstGeom prst="rect">
            <a:avLst/>
          </a:prstGeom>
          <a:solidFill>
            <a:srgbClr val="32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188BD-3363-E41E-A9AB-690E447C5352}"/>
              </a:ext>
            </a:extLst>
          </p:cNvPr>
          <p:cNvSpPr txBox="1"/>
          <p:nvPr/>
        </p:nvSpPr>
        <p:spPr>
          <a:xfrm>
            <a:off x="381000" y="6006048"/>
            <a:ext cx="17602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8000" b="0" i="0" dirty="0">
                <a:solidFill>
                  <a:schemeClr val="bg1"/>
                </a:solidFill>
                <a:effectLst/>
                <a:latin typeface="+mn-ea"/>
              </a:rPr>
              <a:t>他們二人的眼睛就明亮了，才知道自己是赤身露體，便拿無花果樹的葉子為自己編做裙子。</a:t>
            </a:r>
            <a:endParaRPr lang="en-US" sz="8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23A36-0F02-D4CE-0240-9A1DA39E8827}"/>
              </a:ext>
            </a:extLst>
          </p:cNvPr>
          <p:cNvSpPr txBox="1"/>
          <p:nvPr/>
        </p:nvSpPr>
        <p:spPr>
          <a:xfrm>
            <a:off x="304800" y="4399767"/>
            <a:ext cx="9952892" cy="1505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350"/>
              </a:lnSpc>
            </a:pPr>
            <a:r>
              <a:rPr lang="en-US" sz="6000" dirty="0">
                <a:solidFill>
                  <a:srgbClr val="FFFF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創世記3:7-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0B5A2-B837-8DE7-36CE-82B4605D2F83}"/>
              </a:ext>
            </a:extLst>
          </p:cNvPr>
          <p:cNvSpPr txBox="1"/>
          <p:nvPr/>
        </p:nvSpPr>
        <p:spPr>
          <a:xfrm>
            <a:off x="7543800" y="3086100"/>
            <a:ext cx="7292975" cy="18620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Arum</a:t>
            </a:r>
            <a:endParaRPr lang="en-US" sz="11500" b="1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3964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E321F5-D57E-888B-0357-D613AE0B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55" r="55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C4D6E-E8FA-82FC-3DF1-50A2CDF599A3}"/>
              </a:ext>
            </a:extLst>
          </p:cNvPr>
          <p:cNvSpPr/>
          <p:nvPr/>
        </p:nvSpPr>
        <p:spPr>
          <a:xfrm>
            <a:off x="0" y="-18096"/>
            <a:ext cx="18288000" cy="10287000"/>
          </a:xfrm>
          <a:prstGeom prst="rect">
            <a:avLst/>
          </a:prstGeom>
          <a:solidFill>
            <a:srgbClr val="32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188BD-3363-E41E-A9AB-690E447C5352}"/>
              </a:ext>
            </a:extLst>
          </p:cNvPr>
          <p:cNvSpPr txBox="1"/>
          <p:nvPr/>
        </p:nvSpPr>
        <p:spPr>
          <a:xfrm>
            <a:off x="381000" y="5219700"/>
            <a:ext cx="1760220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8000" b="0" i="0" dirty="0">
                <a:solidFill>
                  <a:schemeClr val="bg1"/>
                </a:solidFill>
                <a:effectLst/>
                <a:latin typeface="+mn-ea"/>
              </a:rPr>
              <a:t>他們二人的眼睛就明亮了，才知道自己是</a:t>
            </a:r>
            <a:r>
              <a:rPr lang="zh-TW" altLang="en-US" sz="13800" b="0" i="0" u="sng" dirty="0">
                <a:solidFill>
                  <a:schemeClr val="bg1"/>
                </a:solidFill>
                <a:effectLst/>
                <a:latin typeface="+mn-ea"/>
              </a:rPr>
              <a:t>赤身露體</a:t>
            </a:r>
            <a:r>
              <a:rPr lang="zh-TW" altLang="en-US" sz="8000" b="0" i="0" dirty="0">
                <a:solidFill>
                  <a:schemeClr val="bg1"/>
                </a:solidFill>
                <a:effectLst/>
                <a:latin typeface="+mn-ea"/>
              </a:rPr>
              <a:t>，便拿無花果樹的葉子為自己編做裙子。</a:t>
            </a:r>
            <a:endParaRPr lang="en-US" sz="8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23A36-0F02-D4CE-0240-9A1DA39E8827}"/>
              </a:ext>
            </a:extLst>
          </p:cNvPr>
          <p:cNvSpPr txBox="1"/>
          <p:nvPr/>
        </p:nvSpPr>
        <p:spPr>
          <a:xfrm>
            <a:off x="304800" y="3866367"/>
            <a:ext cx="9952892" cy="1505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350"/>
              </a:lnSpc>
            </a:pPr>
            <a:r>
              <a:rPr lang="en-US" sz="6000" dirty="0">
                <a:solidFill>
                  <a:srgbClr val="FFFF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創世記3:7-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0E782-498B-100B-3226-84A8C19E6A5D}"/>
              </a:ext>
            </a:extLst>
          </p:cNvPr>
          <p:cNvSpPr txBox="1"/>
          <p:nvPr/>
        </p:nvSpPr>
        <p:spPr>
          <a:xfrm>
            <a:off x="7543800" y="3086100"/>
            <a:ext cx="7292975" cy="18620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Arum</a:t>
            </a:r>
            <a:endParaRPr lang="en-US" sz="11500" b="1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243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E321F5-D57E-888B-0357-D613AE0B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55" r="55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C4D6E-E8FA-82FC-3DF1-50A2CDF599A3}"/>
              </a:ext>
            </a:extLst>
          </p:cNvPr>
          <p:cNvSpPr/>
          <p:nvPr/>
        </p:nvSpPr>
        <p:spPr>
          <a:xfrm>
            <a:off x="0" y="-18096"/>
            <a:ext cx="18288000" cy="10287000"/>
          </a:xfrm>
          <a:prstGeom prst="rect">
            <a:avLst/>
          </a:prstGeom>
          <a:solidFill>
            <a:srgbClr val="32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1DABCD-1808-E023-69E0-6097ED8EF4DE}"/>
              </a:ext>
            </a:extLst>
          </p:cNvPr>
          <p:cNvGrpSpPr/>
          <p:nvPr/>
        </p:nvGrpSpPr>
        <p:grpSpPr>
          <a:xfrm>
            <a:off x="6172200" y="3086100"/>
            <a:ext cx="10569575" cy="3201618"/>
            <a:chOff x="6172200" y="3086100"/>
            <a:chExt cx="10569575" cy="320161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D09AA6-4A17-5F39-3F24-3FA63F6BED27}"/>
                </a:ext>
              </a:extLst>
            </p:cNvPr>
            <p:cNvSpPr txBox="1"/>
            <p:nvPr/>
          </p:nvSpPr>
          <p:spPr>
            <a:xfrm>
              <a:off x="6172200" y="3086100"/>
              <a:ext cx="10569575" cy="186204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1500" b="1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 </a:t>
              </a:r>
              <a:endParaRPr lang="en-US" sz="115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E2C33E40-DD13-127B-7D69-C81B5E4A44A7}"/>
                </a:ext>
              </a:extLst>
            </p:cNvPr>
            <p:cNvSpPr txBox="1"/>
            <p:nvPr/>
          </p:nvSpPr>
          <p:spPr>
            <a:xfrm>
              <a:off x="7772400" y="4204199"/>
              <a:ext cx="7543800" cy="20835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72"/>
                </a:lnSpc>
                <a:spcBef>
                  <a:spcPct val="0"/>
                </a:spcBef>
              </a:pPr>
              <a:r>
                <a:rPr lang="en-US" altLang="zh-CN" sz="11500" b="1" dirty="0" err="1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Arom</a:t>
              </a:r>
              <a:endParaRPr lang="ja-JP" altLang="en-US" sz="115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2063F0C-D403-0FF4-48D9-D96EA7638F51}"/>
              </a:ext>
            </a:extLst>
          </p:cNvPr>
          <p:cNvSpPr txBox="1"/>
          <p:nvPr/>
        </p:nvSpPr>
        <p:spPr>
          <a:xfrm>
            <a:off x="9144000" y="5981700"/>
            <a:ext cx="4876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赤身露體</a:t>
            </a:r>
            <a:endParaRPr lang="en-US" sz="19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44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E321F5-D57E-888B-0357-D613AE0B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55" r="55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C4D6E-E8FA-82FC-3DF1-50A2CDF599A3}"/>
              </a:ext>
            </a:extLst>
          </p:cNvPr>
          <p:cNvSpPr/>
          <p:nvPr/>
        </p:nvSpPr>
        <p:spPr>
          <a:xfrm>
            <a:off x="0" y="-18096"/>
            <a:ext cx="18288000" cy="10287000"/>
          </a:xfrm>
          <a:prstGeom prst="rect">
            <a:avLst/>
          </a:prstGeom>
          <a:solidFill>
            <a:srgbClr val="32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188BD-3363-E41E-A9AB-690E447C5352}"/>
              </a:ext>
            </a:extLst>
          </p:cNvPr>
          <p:cNvSpPr txBox="1"/>
          <p:nvPr/>
        </p:nvSpPr>
        <p:spPr>
          <a:xfrm>
            <a:off x="381000" y="5219700"/>
            <a:ext cx="1760220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8000" b="0" i="0" dirty="0">
                <a:solidFill>
                  <a:schemeClr val="bg1"/>
                </a:solidFill>
                <a:effectLst/>
                <a:latin typeface="+mn-ea"/>
              </a:rPr>
              <a:t>他們二人的眼睛就明亮了，才知道自己是</a:t>
            </a:r>
            <a:r>
              <a:rPr lang="en-US" altLang="zh-TW" sz="13800" b="1" i="0" u="sng" dirty="0" err="1">
                <a:solidFill>
                  <a:schemeClr val="bg1"/>
                </a:solidFill>
                <a:effectLst/>
                <a:latin typeface="+mn-ea"/>
              </a:rPr>
              <a:t>Arom</a:t>
            </a:r>
            <a:r>
              <a:rPr lang="zh-TW" altLang="en-US" sz="8000" b="0" i="0" dirty="0">
                <a:solidFill>
                  <a:schemeClr val="bg1"/>
                </a:solidFill>
                <a:effectLst/>
                <a:latin typeface="+mn-ea"/>
              </a:rPr>
              <a:t>，便拿無花果樹的葉子為自己編做裙子。</a:t>
            </a:r>
            <a:endParaRPr lang="en-US" sz="8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23A36-0F02-D4CE-0240-9A1DA39E8827}"/>
              </a:ext>
            </a:extLst>
          </p:cNvPr>
          <p:cNvSpPr txBox="1"/>
          <p:nvPr/>
        </p:nvSpPr>
        <p:spPr>
          <a:xfrm>
            <a:off x="304800" y="3866367"/>
            <a:ext cx="9952892" cy="1505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350"/>
              </a:lnSpc>
            </a:pPr>
            <a:r>
              <a:rPr lang="en-US" sz="6000" dirty="0">
                <a:solidFill>
                  <a:srgbClr val="FFFF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創世記3:7-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ED1387-DB13-20C0-AE7F-085C80397D30}"/>
              </a:ext>
            </a:extLst>
          </p:cNvPr>
          <p:cNvSpPr txBox="1"/>
          <p:nvPr/>
        </p:nvSpPr>
        <p:spPr>
          <a:xfrm>
            <a:off x="7543800" y="3086100"/>
            <a:ext cx="7292975" cy="18620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Arum</a:t>
            </a:r>
            <a:endParaRPr lang="en-US" sz="11500" b="1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7436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E321F5-D57E-888B-0357-D613AE0B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55" r="55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C4D6E-E8FA-82FC-3DF1-50A2CDF599A3}"/>
              </a:ext>
            </a:extLst>
          </p:cNvPr>
          <p:cNvSpPr/>
          <p:nvPr/>
        </p:nvSpPr>
        <p:spPr>
          <a:xfrm>
            <a:off x="0" y="-18096"/>
            <a:ext cx="18288000" cy="10287000"/>
          </a:xfrm>
          <a:prstGeom prst="rect">
            <a:avLst/>
          </a:prstGeom>
          <a:solidFill>
            <a:srgbClr val="32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1DABCD-1808-E023-69E0-6097ED8EF4DE}"/>
              </a:ext>
            </a:extLst>
          </p:cNvPr>
          <p:cNvGrpSpPr/>
          <p:nvPr/>
        </p:nvGrpSpPr>
        <p:grpSpPr>
          <a:xfrm>
            <a:off x="7696200" y="3086100"/>
            <a:ext cx="7620000" cy="3201618"/>
            <a:chOff x="7696200" y="3086100"/>
            <a:chExt cx="7620000" cy="320161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D09AA6-4A17-5F39-3F24-3FA63F6BED27}"/>
                </a:ext>
              </a:extLst>
            </p:cNvPr>
            <p:cNvSpPr txBox="1"/>
            <p:nvPr/>
          </p:nvSpPr>
          <p:spPr>
            <a:xfrm>
              <a:off x="7696200" y="3086100"/>
              <a:ext cx="7292975" cy="186204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1500" b="1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 </a:t>
              </a:r>
              <a:r>
                <a:rPr lang="en-US" altLang="zh-CN" sz="11500" b="1" dirty="0" err="1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Ar</a:t>
              </a:r>
              <a:r>
                <a:rPr lang="en-US" altLang="zh-CN" sz="11500" b="1" strike="sngStrike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 u </a:t>
              </a:r>
              <a:r>
                <a:rPr lang="en-US" altLang="zh-CN" sz="11500" b="1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m</a:t>
              </a:r>
              <a:endParaRPr lang="en-US" sz="115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E2C33E40-DD13-127B-7D69-C81B5E4A44A7}"/>
                </a:ext>
              </a:extLst>
            </p:cNvPr>
            <p:cNvSpPr txBox="1"/>
            <p:nvPr/>
          </p:nvSpPr>
          <p:spPr>
            <a:xfrm>
              <a:off x="7772400" y="4204199"/>
              <a:ext cx="7543800" cy="20835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72"/>
                </a:lnSpc>
                <a:spcBef>
                  <a:spcPct val="0"/>
                </a:spcBef>
              </a:pPr>
              <a:r>
                <a:rPr lang="en-US" altLang="ja-JP" sz="11500" b="1" dirty="0" err="1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Ar</a:t>
              </a:r>
              <a:r>
                <a:rPr lang="en-US" altLang="ja-JP" sz="11500" b="1" strike="sngStrike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 </a:t>
              </a:r>
              <a:r>
                <a:rPr lang="en-US" altLang="zh-CN" sz="11500" b="1" strike="sngStrike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o </a:t>
              </a:r>
              <a:r>
                <a:rPr lang="en-US" altLang="ja-JP" sz="11500" b="1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m</a:t>
              </a:r>
              <a:endParaRPr lang="ja-JP" altLang="en-US" sz="115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177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B5A4AD6-C744-4BB6-BC7F-50A528274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55" r="55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63AB2669-EF37-7AB6-FE92-92C282CB3A7F}"/>
              </a:ext>
            </a:extLst>
          </p:cNvPr>
          <p:cNvSpPr txBox="1"/>
          <p:nvPr/>
        </p:nvSpPr>
        <p:spPr>
          <a:xfrm>
            <a:off x="723900" y="1835769"/>
            <a:ext cx="16910081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ja-JP" altLang="en-US" sz="9600" dirty="0">
              <a:solidFill>
                <a:schemeClr val="bg1"/>
              </a:solidFill>
              <a:latin typeface="SimSun"/>
              <a:ea typeface="SimSun"/>
              <a:cs typeface="+mn-lt"/>
            </a:endParaRPr>
          </a:p>
          <a:p>
            <a:r>
              <a:rPr lang="ja-JP" altLang="en-US" sz="9600" dirty="0">
                <a:solidFill>
                  <a:schemeClr val="bg1"/>
                </a:solidFill>
                <a:latin typeface="SimSun"/>
                <a:ea typeface="SimSun"/>
                <a:cs typeface="+mn-lt"/>
              </a:rPr>
              <a:t>     </a:t>
            </a:r>
            <a:endParaRPr lang="en-US" sz="9600" dirty="0">
              <a:solidFill>
                <a:schemeClr val="bg1"/>
              </a:solidFill>
              <a:latin typeface="SimSun"/>
              <a:ea typeface="PMingLiU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A93693-7659-EB1F-90B0-5AF190F262AE}"/>
              </a:ext>
            </a:extLst>
          </p:cNvPr>
          <p:cNvSpPr/>
          <p:nvPr/>
        </p:nvSpPr>
        <p:spPr>
          <a:xfrm>
            <a:off x="0" y="-18096"/>
            <a:ext cx="18288000" cy="10287000"/>
          </a:xfrm>
          <a:prstGeom prst="rect">
            <a:avLst/>
          </a:prstGeom>
          <a:solidFill>
            <a:srgbClr val="32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04217748-828F-7C0C-576C-5C5353F96F68}"/>
              </a:ext>
            </a:extLst>
          </p:cNvPr>
          <p:cNvGrpSpPr/>
          <p:nvPr/>
        </p:nvGrpSpPr>
        <p:grpSpPr>
          <a:xfrm>
            <a:off x="134161" y="1104899"/>
            <a:ext cx="7169194" cy="4037167"/>
            <a:chOff x="0" y="0"/>
            <a:chExt cx="2393446" cy="127186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AE0245B-4880-0F56-9B12-642D7B7FDDC2}"/>
                </a:ext>
              </a:extLst>
            </p:cNvPr>
            <p:cNvSpPr/>
            <p:nvPr/>
          </p:nvSpPr>
          <p:spPr>
            <a:xfrm>
              <a:off x="0" y="0"/>
              <a:ext cx="2393446" cy="1271869"/>
            </a:xfrm>
            <a:custGeom>
              <a:avLst/>
              <a:gdLst/>
              <a:ahLst/>
              <a:cxnLst/>
              <a:rect l="l" t="t" r="r" b="b"/>
              <a:pathLst>
                <a:path w="2393446" h="1271869">
                  <a:moveTo>
                    <a:pt x="0" y="0"/>
                  </a:moveTo>
                  <a:lnTo>
                    <a:pt x="0" y="1271869"/>
                  </a:lnTo>
                  <a:lnTo>
                    <a:pt x="2393446" y="1271869"/>
                  </a:lnTo>
                  <a:lnTo>
                    <a:pt x="2393446" y="0"/>
                  </a:lnTo>
                  <a:lnTo>
                    <a:pt x="0" y="0"/>
                  </a:lnTo>
                  <a:close/>
                  <a:moveTo>
                    <a:pt x="2332486" y="1210909"/>
                  </a:moveTo>
                  <a:lnTo>
                    <a:pt x="59690" y="1210909"/>
                  </a:lnTo>
                  <a:lnTo>
                    <a:pt x="59690" y="59690"/>
                  </a:lnTo>
                  <a:lnTo>
                    <a:pt x="2332486" y="59690"/>
                  </a:lnTo>
                  <a:lnTo>
                    <a:pt x="2332486" y="1210909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EC6EFFAD-90C2-EFA9-D749-0F1951A6C49D}"/>
              </a:ext>
            </a:extLst>
          </p:cNvPr>
          <p:cNvSpPr txBox="1"/>
          <p:nvPr/>
        </p:nvSpPr>
        <p:spPr>
          <a:xfrm>
            <a:off x="381000" y="1257300"/>
            <a:ext cx="6841671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6000" b="1" i="0" dirty="0">
                <a:solidFill>
                  <a:schemeClr val="bg1"/>
                </a:solidFill>
                <a:effectLst/>
                <a:latin typeface="Trebuchet"/>
              </a:rPr>
              <a:t>他的口如奶油光滑，他的心卻懷著爭戰；他的話比油柔和，其實是拔出來的刀。</a:t>
            </a:r>
            <a:endParaRPr lang="en-US" sz="6000" b="1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A4976103-E1A6-D2FE-B8E7-AA86AB58D167}"/>
              </a:ext>
            </a:extLst>
          </p:cNvPr>
          <p:cNvGrpSpPr/>
          <p:nvPr/>
        </p:nvGrpSpPr>
        <p:grpSpPr>
          <a:xfrm>
            <a:off x="7437516" y="285816"/>
            <a:ext cx="10716323" cy="4856250"/>
            <a:chOff x="0" y="0"/>
            <a:chExt cx="3832902" cy="1219612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7E1F7ED-6846-8DE8-B4E1-3A143BE032CA}"/>
                </a:ext>
              </a:extLst>
            </p:cNvPr>
            <p:cNvSpPr/>
            <p:nvPr/>
          </p:nvSpPr>
          <p:spPr>
            <a:xfrm>
              <a:off x="0" y="0"/>
              <a:ext cx="3832902" cy="1219612"/>
            </a:xfrm>
            <a:custGeom>
              <a:avLst/>
              <a:gdLst/>
              <a:ahLst/>
              <a:cxnLst/>
              <a:rect l="l" t="t" r="r" b="b"/>
              <a:pathLst>
                <a:path w="3832902" h="1219612">
                  <a:moveTo>
                    <a:pt x="0" y="0"/>
                  </a:moveTo>
                  <a:lnTo>
                    <a:pt x="0" y="1219612"/>
                  </a:lnTo>
                  <a:lnTo>
                    <a:pt x="3832902" y="1219612"/>
                  </a:lnTo>
                  <a:lnTo>
                    <a:pt x="3832902" y="0"/>
                  </a:lnTo>
                  <a:lnTo>
                    <a:pt x="0" y="0"/>
                  </a:lnTo>
                  <a:close/>
                  <a:moveTo>
                    <a:pt x="3771942" y="1158651"/>
                  </a:moveTo>
                  <a:lnTo>
                    <a:pt x="59690" y="1158651"/>
                  </a:lnTo>
                  <a:lnTo>
                    <a:pt x="59690" y="59690"/>
                  </a:lnTo>
                  <a:lnTo>
                    <a:pt x="3771943" y="59690"/>
                  </a:lnTo>
                  <a:lnTo>
                    <a:pt x="3771943" y="1158651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BDAAD6B2-B1A9-8CBD-CC77-9DE7108B87D2}"/>
              </a:ext>
            </a:extLst>
          </p:cNvPr>
          <p:cNvSpPr txBox="1"/>
          <p:nvPr/>
        </p:nvSpPr>
        <p:spPr>
          <a:xfrm>
            <a:off x="7678604" y="482917"/>
            <a:ext cx="10609396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7200" b="1" i="0" dirty="0">
                <a:solidFill>
                  <a:schemeClr val="bg1"/>
                </a:solidFill>
                <a:effectLst/>
                <a:latin typeface="+mn-ea"/>
              </a:rPr>
              <a:t>你們愛耶和華的，都當恨惡罪惡，</a:t>
            </a:r>
            <a:r>
              <a:rPr lang="zh-CN" altLang="en-US" sz="7200" b="1" i="0" dirty="0">
                <a:solidFill>
                  <a:schemeClr val="bg1"/>
                </a:solidFill>
                <a:effectLst/>
                <a:latin typeface="+mn-ea"/>
              </a:rPr>
              <a:t>祂</a:t>
            </a:r>
            <a:r>
              <a:rPr lang="zh-TW" altLang="en-US" sz="7200" b="1" i="0" dirty="0">
                <a:solidFill>
                  <a:schemeClr val="bg1"/>
                </a:solidFill>
                <a:effectLst/>
                <a:latin typeface="+mn-ea"/>
              </a:rPr>
              <a:t>保護聖民的性命，搭救他們脫離惡人的手。</a:t>
            </a:r>
            <a:endParaRPr lang="en-US" sz="7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A599F3B2-4600-0F62-037E-4BF77515C81F}"/>
              </a:ext>
            </a:extLst>
          </p:cNvPr>
          <p:cNvSpPr txBox="1"/>
          <p:nvPr/>
        </p:nvSpPr>
        <p:spPr>
          <a:xfrm>
            <a:off x="359391" y="6210300"/>
            <a:ext cx="1770000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8000" b="1" i="0" dirty="0">
                <a:solidFill>
                  <a:schemeClr val="bg1"/>
                </a:solidFill>
                <a:effectLst/>
                <a:latin typeface="Trebuchet"/>
              </a:rPr>
              <a:t>唯獨從上頭來的智慧，先是清潔，後是和平、溫良、柔順、滿有憐憫、多結善果、沒有偏見、沒有假冒</a:t>
            </a:r>
            <a:r>
              <a:rPr lang="zh-CN" altLang="en-US" sz="8000" b="1" i="0" dirty="0">
                <a:solidFill>
                  <a:schemeClr val="bg1"/>
                </a:solidFill>
                <a:effectLst/>
                <a:latin typeface="Trebuchet"/>
              </a:rPr>
              <a:t>。</a:t>
            </a:r>
            <a:endParaRPr lang="en-US" sz="8000" b="1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  <a:cs typeface="Calibri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9F1DD972-7091-3E69-95E4-C4CFDBE751AF}"/>
              </a:ext>
            </a:extLst>
          </p:cNvPr>
          <p:cNvGrpSpPr/>
          <p:nvPr/>
        </p:nvGrpSpPr>
        <p:grpSpPr>
          <a:xfrm>
            <a:off x="123179" y="5889958"/>
            <a:ext cx="18048498" cy="4249945"/>
            <a:chOff x="-5278" y="0"/>
            <a:chExt cx="6584141" cy="1850500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64A158B2-94C9-F5D8-E98A-759FB815100A}"/>
                </a:ext>
              </a:extLst>
            </p:cNvPr>
            <p:cNvSpPr/>
            <p:nvPr/>
          </p:nvSpPr>
          <p:spPr>
            <a:xfrm>
              <a:off x="-5278" y="0"/>
              <a:ext cx="6584141" cy="1850500"/>
            </a:xfrm>
            <a:custGeom>
              <a:avLst/>
              <a:gdLst/>
              <a:ahLst/>
              <a:cxnLst/>
              <a:rect l="l" t="t" r="r" b="b"/>
              <a:pathLst>
                <a:path w="6573585" h="1834666">
                  <a:moveTo>
                    <a:pt x="0" y="0"/>
                  </a:moveTo>
                  <a:lnTo>
                    <a:pt x="0" y="1834666"/>
                  </a:lnTo>
                  <a:lnTo>
                    <a:pt x="6573585" y="1834666"/>
                  </a:lnTo>
                  <a:lnTo>
                    <a:pt x="6573585" y="0"/>
                  </a:lnTo>
                  <a:lnTo>
                    <a:pt x="0" y="0"/>
                  </a:lnTo>
                  <a:close/>
                  <a:moveTo>
                    <a:pt x="6512625" y="1773706"/>
                  </a:moveTo>
                  <a:lnTo>
                    <a:pt x="59690" y="1773706"/>
                  </a:lnTo>
                  <a:lnTo>
                    <a:pt x="59690" y="59690"/>
                  </a:lnTo>
                  <a:lnTo>
                    <a:pt x="6512625" y="59690"/>
                  </a:lnTo>
                  <a:lnTo>
                    <a:pt x="6512625" y="1773706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060A187-BA07-DE7A-0634-26C5839963FD}"/>
              </a:ext>
            </a:extLst>
          </p:cNvPr>
          <p:cNvSpPr txBox="1"/>
          <p:nvPr/>
        </p:nvSpPr>
        <p:spPr>
          <a:xfrm>
            <a:off x="7620000" y="4564440"/>
            <a:ext cx="30480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Arum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5233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370347" y="4186219"/>
            <a:ext cx="8550539" cy="207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262"/>
              </a:lnSpc>
            </a:pPr>
            <a:r>
              <a:rPr lang="en-US" sz="13278" dirty="0" err="1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看未得之民</a:t>
            </a:r>
            <a:endParaRPr lang="en-US" sz="13278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87815" y="2630870"/>
            <a:ext cx="3608252" cy="2178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172"/>
              </a:lnSpc>
            </a:pPr>
            <a:r>
              <a:rPr lang="zh-CN" altLang="en-US" sz="13978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福音</a:t>
            </a:r>
            <a:endParaRPr lang="en-US" sz="13978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63452" y="455795"/>
            <a:ext cx="13961096" cy="8984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262"/>
              </a:lnSpc>
              <a:spcBef>
                <a:spcPct val="0"/>
              </a:spcBef>
            </a:pPr>
            <a:r>
              <a:rPr lang="en-US" sz="13278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“</a:t>
            </a:r>
            <a:r>
              <a:rPr lang="en-US" sz="13278" dirty="0" err="1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歷史上大部分福音工作的突破是基督徒在聖靈大能裡禱告的結果</a:t>
            </a:r>
            <a:r>
              <a:rPr lang="en-US" sz="13278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。”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F2231C-9450-6B3E-B2A8-5C423574E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92"/>
          <a:stretch/>
        </p:blipFill>
        <p:spPr>
          <a:xfrm>
            <a:off x="-76200" y="1286"/>
            <a:ext cx="9453376" cy="102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8159E1-A4FB-32B4-AC73-CF09E7A2FE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42"/>
          <a:stretch/>
        </p:blipFill>
        <p:spPr>
          <a:xfrm>
            <a:off x="8541548" y="4216"/>
            <a:ext cx="9746452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FB4D73C-A70A-8E1C-080E-ED4AE16EA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55" r="55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5EE2BB-765B-5D51-2BBD-BC8F48B3639F}"/>
              </a:ext>
            </a:extLst>
          </p:cNvPr>
          <p:cNvSpPr/>
          <p:nvPr/>
        </p:nvSpPr>
        <p:spPr>
          <a:xfrm>
            <a:off x="0" y="-18096"/>
            <a:ext cx="18288000" cy="10287000"/>
          </a:xfrm>
          <a:prstGeom prst="rect">
            <a:avLst/>
          </a:prstGeom>
          <a:solidFill>
            <a:srgbClr val="32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64046" y="3830335"/>
            <a:ext cx="3608252" cy="2178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172"/>
              </a:lnSpc>
            </a:pPr>
            <a:r>
              <a:rPr lang="en-US" sz="13950" dirty="0" err="1">
                <a:solidFill>
                  <a:srgbClr val="FFFF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經文</a:t>
            </a:r>
            <a:endParaRPr lang="en-US" sz="13950" dirty="0">
              <a:solidFill>
                <a:srgbClr val="FFFFFF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65722" y="5370525"/>
            <a:ext cx="5107446" cy="207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262"/>
              </a:lnSpc>
            </a:pPr>
            <a:r>
              <a:rPr lang="en-US" sz="13250" dirty="0" err="1">
                <a:solidFill>
                  <a:srgbClr val="FFFF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看原文</a:t>
            </a:r>
            <a:endParaRPr lang="en-US" sz="13250" dirty="0">
              <a:solidFill>
                <a:srgbClr val="FFFFFF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2D5462-E0E4-DC23-3AF5-7576DDB35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643"/>
            <a:ext cx="10285714" cy="102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51A427-7D77-9A79-D285-712236451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643"/>
            <a:ext cx="10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61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D531656-2080-838F-09EC-12DDE8134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0"/>
            <a:ext cx="18288000" cy="121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3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EE057EE-6091-348D-C0A3-AF855A01F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98" y="-42862"/>
            <a:ext cx="15442489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770D5C-531C-E5A7-1C26-8568A9383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r="26256"/>
          <a:stretch/>
        </p:blipFill>
        <p:spPr bwMode="auto">
          <a:xfrm>
            <a:off x="1" y="-38100"/>
            <a:ext cx="7391400" cy="103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42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9EB5CF-B14D-B786-1881-2E7A15497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5800" y="-38100"/>
            <a:ext cx="19666388" cy="103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31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93B4CC-F910-9DD4-8AE7-42149D7E1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38100"/>
            <a:ext cx="18623592" cy="1034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69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370347" y="4186219"/>
            <a:ext cx="8550539" cy="207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262"/>
              </a:lnSpc>
            </a:pPr>
            <a:r>
              <a:rPr lang="zh-CN" altLang="en-US" sz="13278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謝謝大家</a:t>
            </a:r>
            <a:endParaRPr lang="en-US" sz="13278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803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E321F5-D57E-888B-0357-D613AE0B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55" r="55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C4D6E-E8FA-82FC-3DF1-50A2CDF599A3}"/>
              </a:ext>
            </a:extLst>
          </p:cNvPr>
          <p:cNvSpPr/>
          <p:nvPr/>
        </p:nvSpPr>
        <p:spPr>
          <a:xfrm>
            <a:off x="0" y="-18096"/>
            <a:ext cx="18288000" cy="10287000"/>
          </a:xfrm>
          <a:prstGeom prst="rect">
            <a:avLst/>
          </a:prstGeom>
          <a:solidFill>
            <a:srgbClr val="32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44144" y="14166"/>
            <a:ext cx="7460659" cy="1413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350"/>
              </a:lnSpc>
            </a:pPr>
            <a:r>
              <a:rPr lang="en-US" sz="6000" dirty="0">
                <a:solidFill>
                  <a:srgbClr val="FFFF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創世記3:1-</a:t>
            </a:r>
            <a:endParaRPr lang="en-US" sz="9500" dirty="0">
              <a:solidFill>
                <a:srgbClr val="FFFFFF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C3551D86-965F-82BA-C05F-52B784A4C878}"/>
              </a:ext>
            </a:extLst>
          </p:cNvPr>
          <p:cNvSpPr txBox="1"/>
          <p:nvPr/>
        </p:nvSpPr>
        <p:spPr>
          <a:xfrm>
            <a:off x="609600" y="3543300"/>
            <a:ext cx="173736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8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惟有蛇比田野一切的活物更</a:t>
            </a:r>
            <a:endParaRPr lang="en-US" altLang="zh-CN" sz="8000" b="0" i="0" dirty="0"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en-US" altLang="zh-CN" sz="8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                                             </a:t>
            </a:r>
            <a:r>
              <a:rPr lang="zh-CN" altLang="en-US" sz="8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狡猾。</a:t>
            </a:r>
          </a:p>
        </p:txBody>
      </p:sp>
    </p:spTree>
    <p:extLst>
      <p:ext uri="{BB962C8B-B14F-4D97-AF65-F5344CB8AC3E}">
        <p14:creationId xmlns:p14="http://schemas.microsoft.com/office/powerpoint/2010/main" val="75840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E321F5-D57E-888B-0357-D613AE0B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55" r="55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C4D6E-E8FA-82FC-3DF1-50A2CDF599A3}"/>
              </a:ext>
            </a:extLst>
          </p:cNvPr>
          <p:cNvSpPr/>
          <p:nvPr/>
        </p:nvSpPr>
        <p:spPr>
          <a:xfrm>
            <a:off x="0" y="-18096"/>
            <a:ext cx="18288000" cy="10287000"/>
          </a:xfrm>
          <a:prstGeom prst="rect">
            <a:avLst/>
          </a:prstGeom>
          <a:solidFill>
            <a:srgbClr val="32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1DABCD-1808-E023-69E0-6097ED8EF4DE}"/>
              </a:ext>
            </a:extLst>
          </p:cNvPr>
          <p:cNvGrpSpPr/>
          <p:nvPr/>
        </p:nvGrpSpPr>
        <p:grpSpPr>
          <a:xfrm>
            <a:off x="7696200" y="3086100"/>
            <a:ext cx="7620000" cy="3201618"/>
            <a:chOff x="7696200" y="3086100"/>
            <a:chExt cx="7620000" cy="320161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D09AA6-4A17-5F39-3F24-3FA63F6BED27}"/>
                </a:ext>
              </a:extLst>
            </p:cNvPr>
            <p:cNvSpPr txBox="1"/>
            <p:nvPr/>
          </p:nvSpPr>
          <p:spPr>
            <a:xfrm>
              <a:off x="7696200" y="3086100"/>
              <a:ext cx="7292975" cy="186204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 Arum</a:t>
              </a:r>
              <a:endParaRPr lang="en-US" sz="115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E2C33E40-DD13-127B-7D69-C81B5E4A44A7}"/>
                </a:ext>
              </a:extLst>
            </p:cNvPr>
            <p:cNvSpPr txBox="1"/>
            <p:nvPr/>
          </p:nvSpPr>
          <p:spPr>
            <a:xfrm>
              <a:off x="7772400" y="4204199"/>
              <a:ext cx="7543800" cy="20835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72"/>
                </a:lnSpc>
                <a:spcBef>
                  <a:spcPct val="0"/>
                </a:spcBef>
              </a:pPr>
              <a:r>
                <a:rPr lang="zh-CN" altLang="en-US" sz="11500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狡猾</a:t>
              </a:r>
              <a:endParaRPr lang="ja-JP" altLang="en-US" sz="115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10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E321F5-D57E-888B-0357-D613AE0B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55" r="55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C4D6E-E8FA-82FC-3DF1-50A2CDF599A3}"/>
              </a:ext>
            </a:extLst>
          </p:cNvPr>
          <p:cNvSpPr/>
          <p:nvPr/>
        </p:nvSpPr>
        <p:spPr>
          <a:xfrm>
            <a:off x="0" y="-18096"/>
            <a:ext cx="18288000" cy="10287000"/>
          </a:xfrm>
          <a:prstGeom prst="rect">
            <a:avLst/>
          </a:prstGeom>
          <a:solidFill>
            <a:srgbClr val="32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44144" y="14166"/>
            <a:ext cx="7460659" cy="1413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350"/>
              </a:lnSpc>
            </a:pPr>
            <a:r>
              <a:rPr lang="en-US" sz="6000" dirty="0">
                <a:solidFill>
                  <a:srgbClr val="FFFF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創世記3:1-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C3551D86-965F-82BA-C05F-52B784A4C878}"/>
              </a:ext>
            </a:extLst>
          </p:cNvPr>
          <p:cNvSpPr txBox="1"/>
          <p:nvPr/>
        </p:nvSpPr>
        <p:spPr>
          <a:xfrm>
            <a:off x="609600" y="3543300"/>
            <a:ext cx="173736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8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惟有蛇比田野一切的活物更</a:t>
            </a:r>
            <a:endParaRPr lang="en-US" altLang="zh-CN" sz="8000" b="0" i="0" dirty="0"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en-US" altLang="zh-CN" sz="8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                                             </a:t>
            </a:r>
            <a:r>
              <a:rPr lang="zh-CN" altLang="en-US" sz="8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狡猾。</a:t>
            </a:r>
          </a:p>
        </p:txBody>
      </p:sp>
    </p:spTree>
    <p:extLst>
      <p:ext uri="{BB962C8B-B14F-4D97-AF65-F5344CB8AC3E}">
        <p14:creationId xmlns:p14="http://schemas.microsoft.com/office/powerpoint/2010/main" val="243253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E321F5-D57E-888B-0357-D613AE0B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55" r="55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86E224-45DE-04A0-CEEB-5A1AAA5FEC1D}"/>
              </a:ext>
            </a:extLst>
          </p:cNvPr>
          <p:cNvSpPr/>
          <p:nvPr/>
        </p:nvSpPr>
        <p:spPr>
          <a:xfrm>
            <a:off x="0" y="-18096"/>
            <a:ext cx="18288000" cy="10287000"/>
          </a:xfrm>
          <a:prstGeom prst="rect">
            <a:avLst/>
          </a:prstGeom>
          <a:solidFill>
            <a:srgbClr val="32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44144" y="14166"/>
            <a:ext cx="7460659" cy="1413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350"/>
              </a:lnSpc>
            </a:pPr>
            <a:r>
              <a:rPr lang="zh-CN" altLang="en-US" sz="6000" dirty="0">
                <a:solidFill>
                  <a:srgbClr val="FFFF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約伯</a:t>
            </a:r>
            <a:r>
              <a:rPr lang="en-US" sz="6000" dirty="0">
                <a:solidFill>
                  <a:srgbClr val="FFFF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記5:12-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DBF4346-25DF-3940-CF37-AB528F3D5DC8}"/>
              </a:ext>
            </a:extLst>
          </p:cNvPr>
          <p:cNvSpPr txBox="1"/>
          <p:nvPr/>
        </p:nvSpPr>
        <p:spPr>
          <a:xfrm>
            <a:off x="685800" y="3560445"/>
            <a:ext cx="171450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8000" dirty="0">
                <a:solidFill>
                  <a:schemeClr val="bg1"/>
                </a:solidFill>
                <a:latin typeface="Times New Roman" panose="02020603050405020304" pitchFamily="18" charset="0"/>
              </a:rPr>
              <a:t>破壞狡猾人的計謀，使他們所謀的，不得成就。</a:t>
            </a:r>
            <a:endParaRPr lang="zh-CN" altLang="en-US" sz="8000" b="0" i="0" dirty="0"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420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E321F5-D57E-888B-0357-D613AE0B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55" r="55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86E224-45DE-04A0-CEEB-5A1AAA5FEC1D}"/>
              </a:ext>
            </a:extLst>
          </p:cNvPr>
          <p:cNvSpPr/>
          <p:nvPr/>
        </p:nvSpPr>
        <p:spPr>
          <a:xfrm>
            <a:off x="0" y="-18096"/>
            <a:ext cx="18288000" cy="10287000"/>
          </a:xfrm>
          <a:prstGeom prst="rect">
            <a:avLst/>
          </a:prstGeom>
          <a:solidFill>
            <a:srgbClr val="32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44144" y="14166"/>
            <a:ext cx="7460659" cy="1413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350"/>
              </a:lnSpc>
            </a:pPr>
            <a:r>
              <a:rPr lang="zh-CN" altLang="en-US" sz="6000" dirty="0">
                <a:solidFill>
                  <a:srgbClr val="FFFF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約伯</a:t>
            </a:r>
            <a:r>
              <a:rPr lang="en-US" sz="6000" dirty="0">
                <a:solidFill>
                  <a:srgbClr val="FFFF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記15:5-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D6F54-AEB0-3159-6930-A85E0379120E}"/>
              </a:ext>
            </a:extLst>
          </p:cNvPr>
          <p:cNvSpPr txBox="1"/>
          <p:nvPr/>
        </p:nvSpPr>
        <p:spPr>
          <a:xfrm>
            <a:off x="685800" y="3560445"/>
            <a:ext cx="172212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8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你的罪孽指教你的口，你選用詭詐人的舌頭。 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2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E321F5-D57E-888B-0357-D613AE0B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55" r="55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C4D6E-E8FA-82FC-3DF1-50A2CDF599A3}"/>
              </a:ext>
            </a:extLst>
          </p:cNvPr>
          <p:cNvSpPr/>
          <p:nvPr/>
        </p:nvSpPr>
        <p:spPr>
          <a:xfrm>
            <a:off x="0" y="-18096"/>
            <a:ext cx="18288000" cy="10287000"/>
          </a:xfrm>
          <a:prstGeom prst="rect">
            <a:avLst/>
          </a:prstGeom>
          <a:solidFill>
            <a:srgbClr val="32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95919-06A4-B0E3-2C53-323C7914B72B}"/>
              </a:ext>
            </a:extLst>
          </p:cNvPr>
          <p:cNvSpPr txBox="1"/>
          <p:nvPr/>
        </p:nvSpPr>
        <p:spPr>
          <a:xfrm>
            <a:off x="228600" y="723900"/>
            <a:ext cx="9144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箴言</a:t>
            </a:r>
            <a:r>
              <a:rPr lang="en-US" altLang="zh-CN" sz="6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12:16</a:t>
            </a:r>
            <a:endParaRPr lang="en-US" altLang="zh-TW" sz="6000" b="0" i="0" dirty="0"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8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愚妄人的惱怒立時顯露，通達人能忍辱藏羞。</a:t>
            </a:r>
            <a:endParaRPr lang="en-US" sz="7200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98F7A-F69F-6680-0DB6-E9C1F136476F}"/>
              </a:ext>
            </a:extLst>
          </p:cNvPr>
          <p:cNvSpPr txBox="1"/>
          <p:nvPr/>
        </p:nvSpPr>
        <p:spPr>
          <a:xfrm>
            <a:off x="1295400" y="5448300"/>
            <a:ext cx="7620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箴言</a:t>
            </a:r>
            <a:r>
              <a:rPr lang="en-US" altLang="zh-CN" sz="6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12:23</a:t>
            </a:r>
            <a:endParaRPr lang="en-US" altLang="zh-TW" sz="5400" b="0" i="0" dirty="0"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8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通達人隱藏知識，愚昧人的心彰顯愚昧。</a:t>
            </a:r>
            <a:endParaRPr lang="en-US" altLang="zh-TW" sz="7200" b="0" i="0" dirty="0"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9BBA02-E996-0927-574F-7978E8FA0E29}"/>
              </a:ext>
            </a:extLst>
          </p:cNvPr>
          <p:cNvSpPr txBox="1"/>
          <p:nvPr/>
        </p:nvSpPr>
        <p:spPr>
          <a:xfrm>
            <a:off x="10134600" y="114300"/>
            <a:ext cx="71628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箴言</a:t>
            </a:r>
            <a:r>
              <a:rPr lang="en-US" altLang="zh-CN" sz="54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13:16</a:t>
            </a:r>
            <a:endParaRPr lang="en-US" altLang="zh-TW" sz="5400" b="0" i="0" dirty="0"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7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凡通達人都憑知識行事，愚昧人張揚自己的愚昧。</a:t>
            </a:r>
            <a:endParaRPr lang="en-US" sz="5400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D966D-9689-F2AE-0969-D57185BD2927}"/>
              </a:ext>
            </a:extLst>
          </p:cNvPr>
          <p:cNvSpPr txBox="1"/>
          <p:nvPr/>
        </p:nvSpPr>
        <p:spPr>
          <a:xfrm>
            <a:off x="11430000" y="4305300"/>
            <a:ext cx="67056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箴言</a:t>
            </a:r>
            <a:r>
              <a:rPr lang="en-US" altLang="zh-CN" sz="54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14:8</a:t>
            </a:r>
            <a:endParaRPr lang="en-US" altLang="zh-TW" sz="5400" b="0" i="0" dirty="0"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72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通達人的智慧在乎明白己道，愚昧人的愚妄乃是詭詐</a:t>
            </a:r>
            <a:endParaRPr lang="en-US" sz="7200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BF9554-471F-B865-EFD7-FBF9AD324F7D}"/>
              </a:ext>
            </a:extLst>
          </p:cNvPr>
          <p:cNvCxnSpPr>
            <a:cxnSpLocks/>
          </p:cNvCxnSpPr>
          <p:nvPr/>
        </p:nvCxnSpPr>
        <p:spPr>
          <a:xfrm>
            <a:off x="9144000" y="-18096"/>
            <a:ext cx="0" cy="10287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30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E321F5-D57E-888B-0357-D613AE0B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55" r="55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C4D6E-E8FA-82FC-3DF1-50A2CDF599A3}"/>
              </a:ext>
            </a:extLst>
          </p:cNvPr>
          <p:cNvSpPr/>
          <p:nvPr/>
        </p:nvSpPr>
        <p:spPr>
          <a:xfrm>
            <a:off x="0" y="-18096"/>
            <a:ext cx="18288000" cy="10287000"/>
          </a:xfrm>
          <a:prstGeom prst="rect">
            <a:avLst/>
          </a:prstGeom>
          <a:solidFill>
            <a:srgbClr val="32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95919-06A4-B0E3-2C53-323C7914B72B}"/>
              </a:ext>
            </a:extLst>
          </p:cNvPr>
          <p:cNvSpPr txBox="1"/>
          <p:nvPr/>
        </p:nvSpPr>
        <p:spPr>
          <a:xfrm>
            <a:off x="228599" y="190500"/>
            <a:ext cx="868678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箴言</a:t>
            </a:r>
            <a:r>
              <a:rPr lang="en-US" altLang="zh-CN" sz="6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14:15</a:t>
            </a:r>
            <a:endParaRPr lang="en-US" altLang="zh-TW" sz="6000" b="0" i="0" dirty="0"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8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愚蒙人是話都信，通達人步步謹慎。 </a:t>
            </a:r>
            <a:endParaRPr lang="en-US" sz="5400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98F7A-F69F-6680-0DB6-E9C1F136476F}"/>
              </a:ext>
            </a:extLst>
          </p:cNvPr>
          <p:cNvSpPr txBox="1"/>
          <p:nvPr/>
        </p:nvSpPr>
        <p:spPr>
          <a:xfrm>
            <a:off x="1201614" y="4076700"/>
            <a:ext cx="771378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箴言</a:t>
            </a:r>
            <a:r>
              <a:rPr lang="en-US" altLang="zh-CN" sz="6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1</a:t>
            </a:r>
            <a:r>
              <a:rPr lang="en-US" altLang="zh-CN" sz="6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4:18</a:t>
            </a:r>
            <a:endParaRPr lang="en-US" altLang="zh-TW" sz="6000" b="0" i="0" dirty="0"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8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愚蒙人得愚昧為產業，通達人得知識為冠冕。</a:t>
            </a:r>
            <a:endParaRPr lang="en-US" sz="7200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23AF9-783D-4403-51D0-ED1F82586314}"/>
              </a:ext>
            </a:extLst>
          </p:cNvPr>
          <p:cNvSpPr txBox="1"/>
          <p:nvPr/>
        </p:nvSpPr>
        <p:spPr>
          <a:xfrm>
            <a:off x="10269394" y="2552700"/>
            <a:ext cx="779000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箴言</a:t>
            </a:r>
            <a:r>
              <a:rPr lang="en-US" altLang="zh-CN" sz="6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22:3</a:t>
            </a:r>
            <a:endParaRPr lang="en-US" altLang="zh-TW" sz="6000" b="0" i="0" dirty="0"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8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通達人見禍藏躲，愚蒙人前往受害。</a:t>
            </a:r>
            <a:endParaRPr lang="en-US" sz="6000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AC2E4-6647-157A-5C96-8B6F9EE17E93}"/>
              </a:ext>
            </a:extLst>
          </p:cNvPr>
          <p:cNvSpPr txBox="1"/>
          <p:nvPr/>
        </p:nvSpPr>
        <p:spPr>
          <a:xfrm>
            <a:off x="9601199" y="6347579"/>
            <a:ext cx="845819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箴言</a:t>
            </a:r>
            <a:r>
              <a:rPr lang="en-US" altLang="zh-CN" sz="6000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27</a:t>
            </a:r>
            <a:r>
              <a:rPr lang="en-US" altLang="zh-CN" sz="6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:12</a:t>
            </a:r>
            <a:endParaRPr lang="en-US" altLang="zh-TW" sz="6000" b="0" i="0" dirty="0"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8000" b="0" i="0" dirty="0">
                <a:solidFill>
                  <a:schemeClr val="bg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通達人見禍藏躲，愚蒙人前往受害。</a:t>
            </a:r>
            <a:endParaRPr lang="en-US" sz="7200" dirty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15EC8A-F1B1-3159-C229-F807DE634AF5}"/>
              </a:ext>
            </a:extLst>
          </p:cNvPr>
          <p:cNvCxnSpPr>
            <a:cxnSpLocks/>
          </p:cNvCxnSpPr>
          <p:nvPr/>
        </p:nvCxnSpPr>
        <p:spPr>
          <a:xfrm>
            <a:off x="9144000" y="-18096"/>
            <a:ext cx="0" cy="10287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989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13514</TotalTime>
  <Words>1883</Words>
  <Application>Microsoft Office PowerPoint</Application>
  <PresentationFormat>Custom</PresentationFormat>
  <Paragraphs>133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原來如此</dc:title>
  <dc:creator>Jc</dc:creator>
  <cp:lastModifiedBy>Jc</cp:lastModifiedBy>
  <cp:revision>1821</cp:revision>
  <dcterms:created xsi:type="dcterms:W3CDTF">2006-08-16T00:00:00Z</dcterms:created>
  <dcterms:modified xsi:type="dcterms:W3CDTF">2022-08-28T02:41:52Z</dcterms:modified>
  <dc:identifier>DAE78VC2Ixc</dc:identifier>
</cp:coreProperties>
</file>