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96" autoAdjust="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1895-56CE-4734-8C07-6FDFEF92F07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D1712-1D7F-4701-A97E-A43116EF4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很悶，不懂，沒必要</a:t>
            </a:r>
            <a:endParaRPr lang="en-US" altLang="zh-CN" dirty="0" smtClean="0"/>
          </a:p>
          <a:p>
            <a:r>
              <a:rPr lang="zh-CN" altLang="en-US" dirty="0" smtClean="0"/>
              <a:t>對某個問題的系統性理解，例如：三一論，基督論，創造論，末世論</a:t>
            </a:r>
            <a:endParaRPr lang="en-US" altLang="zh-CN" dirty="0" smtClean="0"/>
          </a:p>
          <a:p>
            <a:r>
              <a:rPr lang="zh-CN" altLang="en-US" dirty="0" smtClean="0"/>
              <a:t>為什麼不懂，因為有的人太聰明，研究得太深。其實其他領域也是一樣。</a:t>
            </a:r>
            <a:endParaRPr lang="en-US" altLang="zh-CN" dirty="0" smtClean="0"/>
          </a:p>
          <a:p>
            <a:r>
              <a:rPr lang="zh-CN" altLang="en-US" dirty="0" smtClean="0"/>
              <a:t>演繹法，綜合整本聖經不同地方的經文證據，得出結論。附以歷史和哲學。</a:t>
            </a:r>
            <a:endParaRPr lang="en-US" altLang="zh-CN" dirty="0" smtClean="0"/>
          </a:p>
          <a:p>
            <a:r>
              <a:rPr lang="zh-CN" altLang="en-US" dirty="0" smtClean="0"/>
              <a:t>我們更常使用演繹法去思考問題。但我們卻很少反省自己的結論是否合理。</a:t>
            </a:r>
            <a:endParaRPr lang="en-US" altLang="zh-CN" dirty="0" smtClean="0"/>
          </a:p>
          <a:p>
            <a:r>
              <a:rPr lang="zh-CN" altLang="en-US" dirty="0" smtClean="0"/>
              <a:t>我們需要神學！我們信的是什麼！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50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思念</a:t>
            </a:r>
            <a:r>
              <a:rPr lang="en-US" altLang="zh-CN" dirty="0" smtClean="0"/>
              <a:t>=</a:t>
            </a:r>
            <a:r>
              <a:rPr lang="zh-CN" altLang="en-US" dirty="0" smtClean="0"/>
              <a:t>（原文）良心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18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一般啟示是否足夠讓人認識真神？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98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卡爾巴特當年的</a:t>
            </a:r>
            <a:r>
              <a:rPr lang="en-US" altLang="zh-CN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53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給“帖士”不夠，就講到明明白白！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96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歷史的作用：留下痕跡，令人不可否認。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38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29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無字天書，有字天書。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91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80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83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77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51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76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46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02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如何尋找神？科學？大自然？我們的內心深處？</a:t>
            </a:r>
            <a:endParaRPr lang="en-US" altLang="zh-CN" dirty="0" smtClean="0"/>
          </a:p>
          <a:p>
            <a:r>
              <a:rPr lang="zh-CN" altLang="en-US" dirty="0" smtClean="0"/>
              <a:t>這些知識可靠嗎？</a:t>
            </a:r>
            <a:endParaRPr lang="en-US" altLang="zh-CN" dirty="0" smtClean="0"/>
          </a:p>
          <a:p>
            <a:r>
              <a:rPr lang="zh-CN" altLang="en-US" dirty="0" smtClean="0"/>
              <a:t>誰告訴你神是這樣的？你怎麼知道神是這樣的？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67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神的啟示對我們來說就是聖經。所以，從現在開始，我們所有得出的結論都要從聖經出發，這是一個操練，也是反直覺的。</a:t>
            </a:r>
            <a:endParaRPr lang="en-US" altLang="zh-CN" dirty="0" smtClean="0"/>
          </a:p>
          <a:p>
            <a:r>
              <a:rPr lang="zh-CN" altLang="en-US" dirty="0" smtClean="0"/>
              <a:t>你們要與我來一起做這個操練，認真思考看看是否真的能從經文得出這些結論，如果覺得不合理或者說服力不夠，你們可以隨時提出來。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1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有沒有人知道這兩個概念？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5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一般啟示就是神在所有時代，所有地方，所有人身上都賜下的啟示。沒有任何條件限制，人睜大眼睛和閉上眼睛都可以看到。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70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90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97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D1712-1D7F-4701-A97E-A43116EF49C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0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906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7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620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77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6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1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4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4603-E583-49BB-A6E2-39D1FBFFD07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B129DB-FEFD-4C52-A3F5-0835017D02A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2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512618"/>
            <a:ext cx="8561747" cy="28311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粵語主日學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督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教神學基礎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L1 – 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啟示與聖經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7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般啟示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General Revelation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自然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界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人的道德（良心）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羅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馬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書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2:14-15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2" indent="0">
              <a:buNone/>
            </a:pP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569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 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2:14-15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沒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有律法的外邦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人若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順著本性行律法上的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們雖然沒有律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己就是自己的律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這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是顯出律法的功用刻在他們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們是非之心同作見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證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並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且他們的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思念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互相較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量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以為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以為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非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15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一般啟示是否足夠？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82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NO!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因為他們雖然知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道神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卻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不當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榮耀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不感謝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6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</a:t>
            </a:r>
            <a:r>
              <a:rPr lang="zh-TW" altLang="en-US" sz="36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們的思念變為虛</a:t>
            </a:r>
            <a:r>
              <a:rPr lang="zh-TW" altLang="en-US" sz="36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妄</a:t>
            </a:r>
            <a:r>
              <a:rPr lang="zh-CN" altLang="en-US" sz="36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無</a:t>
            </a:r>
            <a:r>
              <a:rPr lang="zh-TW" altLang="en-US" sz="36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知的心就昏暗</a:t>
            </a:r>
            <a:r>
              <a:rPr lang="zh-TW" altLang="en-US" sz="36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稱為聰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明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成了愚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拙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將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不能朽壞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的榮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耀變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為偶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彷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彿必朽壞的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人和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飛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禽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走獸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昆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蟲的樣式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1:21-23)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82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特殊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啟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Special 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Revelation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神的話語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接顯現；夢中顯現；通過天使；通過先知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神的話語記載在聖經中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763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特殊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啟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Special 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Revelation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7754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神的話語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神在歷史中的作為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直接干預（出埃及記，約書亞記）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在背後掌權（列王記，以斯貼記）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神在歷史中的作為記載在聖經中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999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特殊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啟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Special 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Revelation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983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神的話語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神在歷史中的作為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道成肉身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最完美的啟示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穌的教導和事跡記載在聖經中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624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1764" y="138545"/>
            <a:ext cx="6444528" cy="1052946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特殊啟示就是聖經！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946" y="1324475"/>
            <a:ext cx="8144164" cy="45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聖經是無誤的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聖經都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所默示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於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教訓、督責、使人歸正、教導人學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義都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是有益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叫屬神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的人得以完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預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備行各樣的善事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提摩太後書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3:16-17)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10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000" b="1" dirty="0" smtClean="0">
                <a:solidFill>
                  <a:srgbClr val="FF0000"/>
                </a:solidFill>
                <a:latin typeface="Corbel" panose="020B0503020204020204" pitchFamily="34" charset="0"/>
                <a:ea typeface="微软雅黑" panose="020B0503020204020204" pitchFamily="34" charset="-122"/>
              </a:rPr>
              <a:t>Inerrancy</a:t>
            </a:r>
            <a:r>
              <a:rPr lang="en-US" altLang="zh-CN" sz="5400" b="1" dirty="0" smtClean="0">
                <a:solidFill>
                  <a:srgbClr val="FF0000"/>
                </a:solidFill>
                <a:latin typeface="Corbel" panose="020B050302020402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sz="5400" b="1" dirty="0" smtClean="0">
                <a:latin typeface="Corbel" panose="020B0503020204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sz="4800" b="1" dirty="0" smtClean="0">
                <a:latin typeface="Corbel" panose="020B0503020204020204" pitchFamily="34" charset="0"/>
                <a:ea typeface="微软雅黑" panose="020B0503020204020204" pitchFamily="34" charset="-122"/>
              </a:rPr>
              <a:t>VS</a:t>
            </a:r>
            <a:r>
              <a:rPr lang="en-US" altLang="zh-CN" sz="5400" b="1" dirty="0" smtClean="0">
                <a:latin typeface="Corbel" panose="020B0503020204020204" pitchFamily="34" charset="0"/>
                <a:ea typeface="微软雅黑" panose="020B0503020204020204" pitchFamily="34" charset="-122"/>
              </a:rPr>
              <a:t>   </a:t>
            </a:r>
            <a:r>
              <a:rPr lang="en-US" altLang="zh-CN" sz="6000" b="1" dirty="0" smtClean="0">
                <a:solidFill>
                  <a:srgbClr val="0070C0"/>
                </a:solidFill>
                <a:latin typeface="Corbel" panose="020B0503020204020204" pitchFamily="34" charset="0"/>
                <a:ea typeface="微软雅黑" panose="020B0503020204020204" pitchFamily="34" charset="-122"/>
              </a:rPr>
              <a:t>Infallibility</a:t>
            </a:r>
            <a:endParaRPr lang="en-US" sz="5400" b="1" dirty="0">
              <a:solidFill>
                <a:srgbClr val="0070C0"/>
              </a:solidFill>
              <a:latin typeface="Corbel" panose="020B0503020204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Inerrancy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：聖經的所有內容都無誤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Infallibility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：聖經所有</a:t>
            </a:r>
            <a:r>
              <a:rPr lang="zh-CN" altLang="en-US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關於信仰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的內容都無誤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什麼是神學？</a:t>
            </a:r>
            <a:endParaRPr 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神學是對某個問題的系統性理解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系統神學是</a:t>
            </a:r>
            <a:r>
              <a:rPr lang="zh-CN" altLang="en-US" sz="36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演繹法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(Deductive)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對</a:t>
            </a:r>
            <a:r>
              <a:rPr lang="zh-CN" altLang="en-US" sz="36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歸納法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(Inductive)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的補充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神學就是我們信仰的內容！</a:t>
            </a:r>
            <a:endParaRPr 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60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神的話語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不可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能有錯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聖經都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TW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(All Scripture)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所默示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於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教訓、督責、使人歸正、教導人學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義都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是有益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叫屬神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的人得以完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預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備行各樣的善事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提摩太後書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3:16-17)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26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神的話語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不可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能有錯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9555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耶和華的言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語是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純淨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的言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語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同銀子在泥爐中煉過七次。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12:6)</a:t>
            </a:r>
          </a:p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我看萬事盡都</a:t>
            </a:r>
            <a:r>
              <a:rPr lang="zh-TW" altLang="en-US" sz="3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TW" altLang="en-US" sz="3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惟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有你的命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令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極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其寬廣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119:96)</a:t>
            </a:r>
          </a:p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神的言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語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都是煉淨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投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靠他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便作他們的盾牌。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箴言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30:5)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686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神的話語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不可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能有錯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耶穌對他們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：“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無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知的人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哪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知所說的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一切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話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們的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心信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得太遲鈍了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TW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r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路加福音</a:t>
            </a:r>
            <a:r>
              <a:rPr lang="en-US" altLang="zh-TW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24:25)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37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總結與應用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983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神的啟示是必要的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般啟示（兩種）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對神創造的世界心存感恩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一定要傳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福音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146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總結與應用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983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神的啟示是必要的</a:t>
            </a:r>
            <a:endParaRPr lang="en-US" altLang="zh-CN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般啟示（兩種）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特殊啟示（三種）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聖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經！聖經！聖經！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61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L1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：啟示與聖經  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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382982"/>
            <a:ext cx="9520158" cy="17318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這是我所信的！</a:t>
            </a:r>
            <a:endParaRPr lang="zh-TW" alt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451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課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程安排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34695" y="2010877"/>
            <a:ext cx="4608576" cy="39050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：啟示與聖經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：上帝的屬性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：三位一體的神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：神的創造和護理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：人論和罪論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：天使與魔鬼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L7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：基督的二性</a:t>
            </a: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L8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：基督的贖罪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L9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：聖靈的工作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L10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：救恩與聖徒堅忍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L11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：教會是什麼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L12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：洗禮與聖餐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L13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：末日審判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何獲得神學知識？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7" y="1961559"/>
            <a:ext cx="5885376" cy="3916652"/>
          </a:xfrm>
        </p:spPr>
      </p:pic>
    </p:spTree>
    <p:extLst>
      <p:ext uri="{BB962C8B-B14F-4D97-AF65-F5344CB8AC3E}">
        <p14:creationId xmlns:p14="http://schemas.microsoft.com/office/powerpoint/2010/main" val="33696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唯有神自己的</a:t>
            </a:r>
            <a:r>
              <a:rPr lang="zh-CN" altLang="en-US" sz="5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啟示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77" y="2121063"/>
            <a:ext cx="5101631" cy="364288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27" y="2239049"/>
            <a:ext cx="6068292" cy="340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啟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示的分類</a:t>
            </a:r>
            <a:endParaRPr 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一般啟示（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General Revelation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殊啟示（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Special Revelation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42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般啟示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General Revelation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自然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界</a:t>
            </a: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詩篇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1-4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羅馬書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1:19-20</a:t>
            </a:r>
          </a:p>
          <a:p>
            <a:pPr marL="914400" lvl="2" indent="0">
              <a:buNone/>
            </a:pP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792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詩篇 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19:1-4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諸天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述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說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的榮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耀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穹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蒼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傳揚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他的手段。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這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日到那日發出言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語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這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夜到那夜傳出知識。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無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言無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語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無聲音可聽。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的量帶通遍天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的言語傳到地極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5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羅馬書 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1:19-20</a:t>
            </a:r>
            <a:endParaRPr 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情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所能知道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顯明在人心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裡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因為神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已經給他們顯明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。自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從造天地以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神的永能和神性是明明可知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雖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是眼不能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見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藉著所造之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物就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可以曉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叫</a:t>
            </a:r>
            <a:r>
              <a:rPr lang="zh-TW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TW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無可推</a:t>
            </a:r>
            <a:r>
              <a:rPr lang="zh-TW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諉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TW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00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340</TotalTime>
  <Words>1647</Words>
  <Application>Microsoft Office PowerPoint</Application>
  <PresentationFormat>Widescreen</PresentationFormat>
  <Paragraphs>133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等线</vt:lpstr>
      <vt:lpstr>等线 Light</vt:lpstr>
      <vt:lpstr>微软雅黑</vt:lpstr>
      <vt:lpstr>Arial</vt:lpstr>
      <vt:lpstr>Arial Black</vt:lpstr>
      <vt:lpstr>Calibri</vt:lpstr>
      <vt:lpstr>Corbel</vt:lpstr>
      <vt:lpstr>Palatino Linotype</vt:lpstr>
      <vt:lpstr>Symbol</vt:lpstr>
      <vt:lpstr>Wingdings</vt:lpstr>
      <vt:lpstr>Gallery</vt:lpstr>
      <vt:lpstr>粵語主日學 基督教神學基礎</vt:lpstr>
      <vt:lpstr>什麼是神學？</vt:lpstr>
      <vt:lpstr>課程安排</vt:lpstr>
      <vt:lpstr>如何獲得神學知識？</vt:lpstr>
      <vt:lpstr>唯有神自己的啟示！</vt:lpstr>
      <vt:lpstr>啟示的分類</vt:lpstr>
      <vt:lpstr>一般啟示(General Revelation)</vt:lpstr>
      <vt:lpstr>詩篇 19:1-4</vt:lpstr>
      <vt:lpstr>羅馬書 1:19-20</vt:lpstr>
      <vt:lpstr>一般啟示(General Revelation)</vt:lpstr>
      <vt:lpstr>羅馬書 2:14-15</vt:lpstr>
      <vt:lpstr>一般啟示是否足夠？</vt:lpstr>
      <vt:lpstr>NO!</vt:lpstr>
      <vt:lpstr>特殊啟示(Special Revelation)</vt:lpstr>
      <vt:lpstr>特殊啟示(Special Revelation)</vt:lpstr>
      <vt:lpstr>特殊啟示(Special Revelation)</vt:lpstr>
      <vt:lpstr>特殊啟示就是聖經！</vt:lpstr>
      <vt:lpstr>聖經是無誤的！</vt:lpstr>
      <vt:lpstr>Inerrancy   VS   Infallibility</vt:lpstr>
      <vt:lpstr>神的話語不可能有錯！</vt:lpstr>
      <vt:lpstr>神的話語不可能有錯！</vt:lpstr>
      <vt:lpstr>神的話語不可能有錯！</vt:lpstr>
      <vt:lpstr>總結與應用</vt:lpstr>
      <vt:lpstr>總結與應用</vt:lpstr>
      <vt:lpstr>L1：啟示與聖經  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CBCGL粵語主日學 神學基礎</dc:title>
  <dc:creator>Windows User</dc:creator>
  <cp:lastModifiedBy>Windows User</cp:lastModifiedBy>
  <cp:revision>81</cp:revision>
  <dcterms:created xsi:type="dcterms:W3CDTF">2020-01-28T22:21:00Z</dcterms:created>
  <dcterms:modified xsi:type="dcterms:W3CDTF">2020-01-30T22:23:21Z</dcterms:modified>
</cp:coreProperties>
</file>