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4" r:id="rId1"/>
  </p:sldMasterIdLst>
  <p:notesMasterIdLst>
    <p:notesMasterId r:id="rId47"/>
  </p:notesMasterIdLst>
  <p:sldIdLst>
    <p:sldId id="256" r:id="rId2"/>
    <p:sldId id="276" r:id="rId3"/>
    <p:sldId id="277" r:id="rId4"/>
    <p:sldId id="265" r:id="rId5"/>
    <p:sldId id="278" r:id="rId6"/>
    <p:sldId id="280" r:id="rId7"/>
    <p:sldId id="281" r:id="rId8"/>
    <p:sldId id="282" r:id="rId9"/>
    <p:sldId id="283" r:id="rId10"/>
    <p:sldId id="279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19" r:id="rId32"/>
    <p:sldId id="304" r:id="rId33"/>
    <p:sldId id="305" r:id="rId34"/>
    <p:sldId id="306" r:id="rId35"/>
    <p:sldId id="307" r:id="rId36"/>
    <p:sldId id="308" r:id="rId37"/>
    <p:sldId id="315" r:id="rId38"/>
    <p:sldId id="316" r:id="rId39"/>
    <p:sldId id="309" r:id="rId40"/>
    <p:sldId id="311" r:id="rId41"/>
    <p:sldId id="317" r:id="rId42"/>
    <p:sldId id="312" r:id="rId43"/>
    <p:sldId id="313" r:id="rId44"/>
    <p:sldId id="314" r:id="rId45"/>
    <p:sldId id="31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41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71895-56CE-4734-8C07-6FDFEF92F071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D1712-1D7F-4701-A97E-A43116EF4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看完神的屬性，我們開始看神的作為。而神的作為就從創造和護理開始。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02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95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15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44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07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即使罪玷污了神的創造，但仍保留了美好的部分。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47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35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71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12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37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將創造和救贖聯繫在一起能給我們很大的安慰。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1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78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基督教和科學的張力</a:t>
            </a:r>
            <a:endParaRPr lang="en-US" altLang="zh-CN" dirty="0" smtClean="0"/>
          </a:p>
          <a:p>
            <a:r>
              <a:rPr lang="zh-CN" altLang="en-US" dirty="0" smtClean="0"/>
              <a:t>地質學和生物</a:t>
            </a:r>
            <a:r>
              <a:rPr lang="zh-CN" altLang="en-US" dirty="0" smtClean="0"/>
              <a:t>學</a:t>
            </a:r>
            <a:endParaRPr lang="en-US" altLang="zh-CN" dirty="0" smtClean="0"/>
          </a:p>
          <a:p>
            <a:r>
              <a:rPr lang="zh-CN" altLang="en-US" dirty="0" smtClean="0"/>
              <a:t>雙方在不斷發展，都需要謙卑的心。例如哥白尼日心說。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49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253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24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耶穌也被稱為大衛的兒子。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15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但是，這仍然解決不了地球年齡的問題。關鍵點還是在下一張</a:t>
            </a:r>
            <a:r>
              <a:rPr lang="en-US" altLang="zh-CN" dirty="0" smtClean="0"/>
              <a:t>slide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51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80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54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80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造天地的日子；耶和華發怒的日字；遭難的日子；收割的日子；耶和華的日子；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05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0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97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58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7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68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與此相關的，是福音書中耶穌對自然界的全然掌管，平靜風浪</a:t>
            </a:r>
            <a:r>
              <a:rPr lang="en-US" altLang="zh-CN" dirty="0" smtClean="0"/>
              <a:t>+</a:t>
            </a:r>
            <a:r>
              <a:rPr lang="zh-CN" altLang="en-US" dirty="0" smtClean="0"/>
              <a:t>打魚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48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600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此外，還有舊約聖經中神對動物界掌權的例子。十災，鵪鶉，巴蘭的驢，供養以利亞的烏鴉。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18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342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795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841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952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災難發生時，說神是想讓人悔改；</a:t>
            </a:r>
            <a:endParaRPr lang="en-US" altLang="zh-CN" dirty="0" smtClean="0"/>
          </a:p>
          <a:p>
            <a:r>
              <a:rPr lang="zh-CN" altLang="en-US" dirty="0" smtClean="0"/>
              <a:t>事情有轉機時，說是神在出手了；</a:t>
            </a:r>
            <a:endParaRPr lang="en-US" altLang="zh-CN" dirty="0" smtClean="0"/>
          </a:p>
          <a:p>
            <a:r>
              <a:rPr lang="zh-CN" altLang="en-US" dirty="0" smtClean="0"/>
              <a:t>太快地認定一件事情是合神心意的。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026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976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409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2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49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64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造了萬有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0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3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拒絕物質永恆。拒絕其他與神同等的存在。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1712-1D7F-4701-A97E-A43116EF49C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5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603-E583-49BB-A6E2-39D1FBFFD075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5B129DB-FEFD-4C52-A3F5-0835017D02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0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603-E583-49BB-A6E2-39D1FBFFD075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29DB-FEFD-4C52-A3F5-0835017D02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7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603-E583-49BB-A6E2-39D1FBFFD075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29DB-FEFD-4C52-A3F5-0835017D02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70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603-E583-49BB-A6E2-39D1FBFFD075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29DB-FEFD-4C52-A3F5-0835017D02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3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603-E583-49BB-A6E2-39D1FBFFD075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29DB-FEFD-4C52-A3F5-0835017D02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20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603-E583-49BB-A6E2-39D1FBFFD075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29DB-FEFD-4C52-A3F5-0835017D02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01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603-E583-49BB-A6E2-39D1FBFFD075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29DB-FEFD-4C52-A3F5-0835017D02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77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603-E583-49BB-A6E2-39D1FBFFD075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29DB-FEFD-4C52-A3F5-0835017D02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36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603-E583-49BB-A6E2-39D1FBFFD075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29DB-FEFD-4C52-A3F5-0835017D0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1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4603-E583-49BB-A6E2-39D1FBFFD075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29DB-FEFD-4C52-A3F5-0835017D02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43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3524603-E583-49BB-A6E2-39D1FBFFD075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29DB-FEFD-4C52-A3F5-0835017D02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28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24603-E583-49BB-A6E2-39D1FBFFD075}" type="datetimeFigureOut">
              <a:rPr lang="en-US" smtClean="0"/>
              <a:t>2/22/2020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5B129DB-FEFD-4C52-A3F5-0835017D02A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52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512618"/>
            <a:ext cx="8561747" cy="28311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粵語主日學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督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教神學基礎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L4 –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神的創造與護理</a:t>
            </a:r>
            <a:endParaRPr 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79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神的創造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TW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“無中生有”的創造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altLang="zh-TW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神是唯一的永恆者！神的偉大和絕對的！</a:t>
            </a:r>
            <a:endParaRPr lang="en-US" altLang="zh-TW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10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神的創造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TW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“無中生有”的創造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神的創造是好的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32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神的創造是好的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神看光是好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把光暗分開了。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(Gen.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1:4)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稱旱地為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稱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水的聚處為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海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TW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看著是好的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(Gen.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1:10)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於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是地發生了青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草和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結種子的菜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蔬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從其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類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並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結果子的樹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木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從其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類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果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子都包著核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TW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看著是好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1:12)</a:t>
            </a:r>
          </a:p>
        </p:txBody>
      </p:sp>
    </p:spTree>
    <p:extLst>
      <p:ext uri="{BB962C8B-B14F-4D97-AF65-F5344CB8AC3E}">
        <p14:creationId xmlns:p14="http://schemas.microsoft.com/office/powerpoint/2010/main" val="17768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神的創造是好的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於是神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造了兩個大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的管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晝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的管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造眾星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。就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把這些光擺列在天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空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普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照在地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理晝夜、分別明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暗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TW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看著是好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(Gen.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1:16-18)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就造出大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魚和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水中所滋生各樣有生命的動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從其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類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造出各樣飛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鳥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從其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類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TW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看著是好的。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(Gen.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1:21)</a:t>
            </a:r>
          </a:p>
        </p:txBody>
      </p:sp>
    </p:spTree>
    <p:extLst>
      <p:ext uri="{BB962C8B-B14F-4D97-AF65-F5344CB8AC3E}">
        <p14:creationId xmlns:p14="http://schemas.microsoft.com/office/powerpoint/2010/main" val="8664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神的創造是好的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於是神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造出野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獸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從其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類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牲畜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從其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類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上一切昆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蟲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從其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類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TW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看著是好的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(Gen.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1:25)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CN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看著一切所造的都甚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。有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晚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上，有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晨，是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第六日。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1:31)</a:t>
            </a:r>
            <a:endParaRPr lang="en-US" altLang="zh-TW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58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神的創造是好的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們禁止嫁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娶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禁戒食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就是神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所造叫那信而明白真道的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人感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謝著領受的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凡神</a:t>
            </a:r>
            <a:r>
              <a:rPr lang="zh-TW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所造的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物都</a:t>
            </a:r>
            <a:r>
              <a:rPr lang="zh-TW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是好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感謝著領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受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沒有一樣可棄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(1 Tim.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4:3-4)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們用舌頭頌讚那為主為父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用舌頭咒詛那</a:t>
            </a:r>
            <a:r>
              <a:rPr lang="zh-TW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</a:t>
            </a:r>
            <a:r>
              <a:rPr lang="zh-TW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著神</a:t>
            </a:r>
            <a:r>
              <a:rPr lang="zh-TW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形像被造的</a:t>
            </a:r>
            <a:r>
              <a:rPr lang="zh-TW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頌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讚和咒詛從一個口裡出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來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的弟兄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們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這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是不應當的。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雅各書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3:9-10)</a:t>
            </a:r>
          </a:p>
        </p:txBody>
      </p:sp>
    </p:spTree>
    <p:extLst>
      <p:ext uri="{BB962C8B-B14F-4D97-AF65-F5344CB8AC3E}">
        <p14:creationId xmlns:p14="http://schemas.microsoft.com/office/powerpoint/2010/main" val="24283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神的創造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TW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“無中生有”的創造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神的創造是好的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三位一體的創造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40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聖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子的創造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太初有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道與神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是神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。這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道太初與　神同在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。萬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物是藉著他造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凡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被造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沒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有一樣不是藉著他造的。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(Jn.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1:1-3)</a:t>
            </a:r>
          </a:p>
          <a:p>
            <a:pPr marL="0" indent="0">
              <a:buNone/>
            </a:pP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因為萬有都是靠他造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無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論是天上的、地上的、能看見的、不能看見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是有位的、主治的、執政的、掌權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概都是藉著他造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是為他造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(Col.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1:16)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TW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90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聖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子的創造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神既在古時藉著眾先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知多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次多方的曉諭列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祖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在這末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世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藉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著他兒子曉諭我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們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早已立他為承受萬有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曾藉著他創造諸世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界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(Heb.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1:1-2)</a:t>
            </a:r>
            <a:endParaRPr lang="en-US" altLang="zh-TW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52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聖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靈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的創造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913581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耶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華神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用地上的塵土造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將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生氣吹在他鼻孔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裡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就成了有靈的活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叫亞當。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(Gen.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2:7)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的靈造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我，全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能者的氣使我得生。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Job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33:4)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你發出你的</a:t>
            </a:r>
            <a:r>
              <a:rPr lang="zh-TW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靈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們便受</a:t>
            </a:r>
            <a:r>
              <a:rPr lang="zh-TW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造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使地面更換為新。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詩篇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104:30)</a:t>
            </a:r>
          </a:p>
        </p:txBody>
      </p:sp>
    </p:spTree>
    <p:extLst>
      <p:ext uri="{BB962C8B-B14F-4D97-AF65-F5344CB8AC3E}">
        <p14:creationId xmlns:p14="http://schemas.microsoft.com/office/powerpoint/2010/main" val="11286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認識神，讚美神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15733"/>
            <a:ext cx="9944100" cy="397073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告訴你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們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是他們閉口不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這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些石頭必要呼叫起來。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路加福音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19:40)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稱謝那獨行大奇事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他的慈愛永遠長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稱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謝那用智慧造天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他的慈愛永遠長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詩篇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136:4-5)</a:t>
            </a:r>
          </a:p>
        </p:txBody>
      </p:sp>
    </p:spTree>
    <p:extLst>
      <p:ext uri="{BB962C8B-B14F-4D97-AF65-F5344CB8AC3E}">
        <p14:creationId xmlns:p14="http://schemas.microsoft.com/office/powerpoint/2010/main" val="385325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神的創造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TW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“無中生有”的創造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神的創造是好的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三位一體的創造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創造的神就是救贖的神！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286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9" y="7676"/>
            <a:ext cx="9720262" cy="6850324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2927" y="714375"/>
            <a:ext cx="1371599" cy="4672013"/>
          </a:xfrm>
        </p:spPr>
        <p:txBody>
          <a:bodyPr vert="eaVert" anchor="ctr">
            <a:norm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球到底有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幾多歲？</a:t>
            </a:r>
            <a:endParaRPr lang="en-US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6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球被造于公元前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4004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年？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3200" b="1" dirty="0">
                <a:latin typeface="Corbel" panose="020B0503020204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latin typeface="Corbel" panose="020B0503020204020204" pitchFamily="34" charset="0"/>
                <a:ea typeface="微软雅黑" panose="020B0503020204020204" pitchFamily="34" charset="-122"/>
              </a:rPr>
              <a:t>Irish Archbishop James </a:t>
            </a:r>
            <a:r>
              <a:rPr lang="en-US" altLang="zh-CN" sz="3200" b="1" dirty="0" smtClean="0">
                <a:latin typeface="Corbel" panose="020B0503020204020204" pitchFamily="34" charset="0"/>
                <a:ea typeface="微软雅黑" panose="020B0503020204020204" pitchFamily="34" charset="-122"/>
              </a:rPr>
              <a:t>Ussher</a:t>
            </a:r>
            <a:r>
              <a:rPr lang="zh-CN" altLang="en-US" sz="3200" b="1" dirty="0" smtClean="0">
                <a:latin typeface="Corbel" panose="020B0503020204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3200" b="1" dirty="0" smtClean="0">
                <a:latin typeface="Corbel" panose="020B0503020204020204" pitchFamily="34" charset="0"/>
                <a:ea typeface="微软雅黑" panose="020B0503020204020204" pitchFamily="34" charset="-122"/>
              </a:rPr>
              <a:t>1581-1656</a:t>
            </a:r>
            <a:r>
              <a:rPr lang="zh-CN" altLang="en-US" sz="3200" b="1" dirty="0">
                <a:latin typeface="Corbel" panose="020B0503020204020204" pitchFamily="34" charset="0"/>
                <a:ea typeface="微软雅黑" panose="020B0503020204020204" pitchFamily="34" charset="-122"/>
              </a:rPr>
              <a:t>）</a:t>
            </a:r>
            <a:endParaRPr lang="en-US" altLang="zh-CN" sz="3200" b="1" dirty="0" smtClean="0">
              <a:latin typeface="Corbel" panose="020B0503020204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法：把家譜中的年數相加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但這個方法有一個很大的漏洞：家譜跨代現象！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871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家譜跨代現象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827635"/>
              </p:ext>
            </p:extLst>
          </p:nvPr>
        </p:nvGraphicFramePr>
        <p:xfrm>
          <a:off x="1534696" y="1853754"/>
          <a:ext cx="7566026" cy="411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83013">
                  <a:extLst>
                    <a:ext uri="{9D8B030D-6E8A-4147-A177-3AD203B41FA5}">
                      <a16:colId xmlns:a16="http://schemas.microsoft.com/office/drawing/2014/main" val="2735403215"/>
                    </a:ext>
                  </a:extLst>
                </a:gridCol>
                <a:gridCol w="3783013">
                  <a:extLst>
                    <a:ext uri="{9D8B030D-6E8A-4147-A177-3AD203B41FA5}">
                      <a16:colId xmlns:a16="http://schemas.microsoft.com/office/drawing/2014/main" val="757204958"/>
                    </a:ext>
                  </a:extLst>
                </a:gridCol>
              </a:tblGrid>
              <a:tr h="4202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馬太福音</a:t>
                      </a:r>
                      <a:r>
                        <a:rPr lang="en-US" altLang="zh-CN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1:8-9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歷代志上</a:t>
                      </a:r>
                      <a:r>
                        <a:rPr lang="en-US" altLang="zh-CN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3:10-12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759350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亞撒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亞撒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340815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約沙法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約沙法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892774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約蘭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約蘭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624610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烏西亞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亞哈謝（烏西亞）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325869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約阿施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412312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亞瑪謝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747618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亞撒利雅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003729"/>
                  </a:ext>
                </a:extLst>
              </a:tr>
              <a:tr h="4202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約坦</a:t>
                      </a:r>
                      <a:endParaRPr lang="en-US" sz="24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約坦</a:t>
                      </a:r>
                      <a:endParaRPr lang="en-US" sz="2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03546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414713" y="4200525"/>
            <a:ext cx="0" cy="121443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家譜跨代現象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3885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摩西的孫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</a:t>
            </a:r>
            <a:r>
              <a:rPr lang="zh-TW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舜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的兒子</a:t>
            </a:r>
            <a:r>
              <a:rPr lang="zh-TW" altLang="en-US" sz="32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細布業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掌管府庫。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 Chr.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26:24)</a:t>
            </a:r>
          </a:p>
          <a:p>
            <a:pPr marL="0" indent="0"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坡拉生了一個兒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摩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西給他起名叫</a:t>
            </a:r>
            <a:r>
              <a:rPr lang="zh-TW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革</a:t>
            </a:r>
            <a:r>
              <a:rPr lang="zh-TW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舜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意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我在外邦作了寄居的。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(Exod.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2:22)</a:t>
            </a:r>
          </a:p>
          <a:p>
            <a:pPr marL="0" indent="0"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思念這事的時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候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主的使者向他夢中顯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現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TW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TW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衛的子孫約</a:t>
            </a:r>
            <a:r>
              <a:rPr lang="zh-TW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瑟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怕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(Matt.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1:20)</a:t>
            </a:r>
            <a:endParaRPr 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6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球被造于公元前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4004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年？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NO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！沒有說服力！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亞伯拉罕基本可以確實在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2000BC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左右，但在那之前就很難說了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70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創世記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章中的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=24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小時？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97" y="1853755"/>
            <a:ext cx="8793625" cy="42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=24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小時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arenR"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“有晚上，有早晨”連續出現，說明是我們日常理解的一天。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arenR"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聖經中其他地方凡是“日”這個字與數目字一起出現（例如第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），都是指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小時的自然日。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arenR"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神創造是即時的，神沒有理由延遲。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arenR"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十誡第四誡（守安息日）經文，很難不理解成自然日。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0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=24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小時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當記念安息日、守為聖日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TW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要勞碌作你一切的工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．但</a:t>
            </a:r>
            <a:r>
              <a:rPr lang="zh-TW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第七日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是向耶和華你　神當守的安息日．這一日你和你的兒女、僕婢、牲畜、並你城裡寄居的客旅、無論何工都不可作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為</a:t>
            </a:r>
            <a:r>
              <a:rPr lang="zh-TW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六日之內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、耶和華造天、地、海、和其中的萬物、</a:t>
            </a:r>
            <a:r>
              <a:rPr lang="zh-TW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第七日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便安息．所以耶和華賜福與安息日、定為聖日。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(Exod.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20:8-11)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96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一段未知的時間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arenR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希伯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來文“日”這個字可以指一段時間，此用法很普遍。（創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:4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；伯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20:28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；詩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20:1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；箴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25:13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；賽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2:12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；等等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arenR"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光體（甚至光本身）出現之前如何理解一日？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arenR"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日發生的事很難在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小時內完成。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arenR"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日有可能仍然在持續。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29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3" y="0"/>
            <a:ext cx="12230103" cy="6858000"/>
          </a:xfrm>
          <a:prstGeom prst="rect">
            <a:avLst/>
          </a:prstGeom>
        </p:spPr>
      </p:pic>
      <p:sp>
        <p:nvSpPr>
          <p:cNvPr id="4" name="Vertical Title 3"/>
          <p:cNvSpPr>
            <a:spLocks noGrp="1"/>
          </p:cNvSpPr>
          <p:nvPr>
            <p:ph type="title" orient="vert" idx="4294967295"/>
          </p:nvPr>
        </p:nvSpPr>
        <p:spPr>
          <a:xfrm>
            <a:off x="10161587" y="200025"/>
            <a:ext cx="1616075" cy="4400550"/>
          </a:xfrm>
        </p:spPr>
        <p:txBody>
          <a:bodyPr vert="eaVert" anchor="ctr">
            <a:noAutofit/>
          </a:bodyPr>
          <a:lstStyle/>
          <a:p>
            <a:pPr algn="ctr"/>
            <a:r>
              <a:rPr lang="zh-CN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創造和護理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32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球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底幾多歲？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374213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3200" b="1" dirty="0">
                <a:latin typeface="Corbel" panose="020B0503020204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smtClean="0">
                <a:latin typeface="Corbel" panose="020B0503020204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latin typeface="Corbel" panose="020B0503020204020204" pitchFamily="34" charset="0"/>
                <a:ea typeface="微软雅黑" panose="020B0503020204020204" pitchFamily="34" charset="-122"/>
              </a:rPr>
              <a:t>聖經的啟示未足夠我們下定論。</a:t>
            </a:r>
            <a:endParaRPr lang="en-US" altLang="zh-CN" sz="3200" b="1" dirty="0" smtClean="0">
              <a:latin typeface="Corbel" panose="020B0503020204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3200" dirty="0">
                <a:latin typeface="Corbel" panose="020B0503020204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Corbel" panose="020B0503020204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Corbel" panose="020B0503020204020204" pitchFamily="34" charset="0"/>
                <a:ea typeface="微软雅黑" panose="020B0503020204020204" pitchFamily="34" charset="-122"/>
              </a:rPr>
              <a:t>Young Earth</a:t>
            </a:r>
            <a:r>
              <a:rPr lang="zh-CN" altLang="en-US" sz="3200" dirty="0" smtClean="0">
                <a:latin typeface="Corbel" panose="020B0503020204020204" pitchFamily="34" charset="0"/>
                <a:ea typeface="微软雅黑" panose="020B0503020204020204" pitchFamily="34" charset="-122"/>
              </a:rPr>
              <a:t>：成熟創造說；洪水地質說。</a:t>
            </a:r>
            <a:endParaRPr lang="en-US" altLang="zh-CN" sz="3200" dirty="0" smtClean="0">
              <a:latin typeface="Corbel" panose="020B0503020204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3200" dirty="0">
                <a:latin typeface="Corbel" panose="020B0503020204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latin typeface="Corbel" panose="020B0503020204020204" pitchFamily="34" charset="0"/>
                <a:ea typeface="微软雅黑" panose="020B0503020204020204" pitchFamily="34" charset="-122"/>
              </a:rPr>
              <a:t> Old Earth</a:t>
            </a:r>
            <a:r>
              <a:rPr lang="zh-CN" altLang="en-US" sz="3200" dirty="0" smtClean="0">
                <a:latin typeface="Corbel" panose="020B0503020204020204" pitchFamily="34" charset="0"/>
                <a:ea typeface="微软雅黑" panose="020B0503020204020204" pitchFamily="34" charset="-122"/>
              </a:rPr>
              <a:t>：日子</a:t>
            </a:r>
            <a:r>
              <a:rPr lang="en-US" altLang="zh-CN" sz="3200" dirty="0" smtClean="0">
                <a:latin typeface="Corbel" panose="020B0503020204020204" pitchFamily="34" charset="0"/>
                <a:ea typeface="微软雅黑" panose="020B0503020204020204" pitchFamily="34" charset="-122"/>
              </a:rPr>
              <a:t>-</a:t>
            </a:r>
            <a:r>
              <a:rPr lang="zh-CN" altLang="en-US" sz="3200" dirty="0" smtClean="0">
                <a:latin typeface="Corbel" panose="020B0503020204020204" pitchFamily="34" charset="0"/>
                <a:ea typeface="微软雅黑" panose="020B0503020204020204" pitchFamily="34" charset="-122"/>
              </a:rPr>
              <a:t>年代說；文本架構說。</a:t>
            </a:r>
            <a:endParaRPr lang="en-US" altLang="zh-CN" sz="3200" dirty="0" smtClean="0">
              <a:latin typeface="Corbel" panose="020B0503020204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3200" b="1" dirty="0">
                <a:solidFill>
                  <a:srgbClr val="002060"/>
                </a:solidFill>
                <a:latin typeface="Corbel" panose="020B0503020204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b="1" dirty="0" smtClean="0">
                <a:solidFill>
                  <a:srgbClr val="002060"/>
                </a:solidFill>
                <a:latin typeface="Corbel" panose="020B0503020204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rgbClr val="002060"/>
                </a:solidFill>
                <a:latin typeface="Corbel" panose="020B0503020204020204" pitchFamily="34" charset="0"/>
                <a:ea typeface="微软雅黑" panose="020B0503020204020204" pitchFamily="34" charset="-122"/>
              </a:rPr>
              <a:t>認</a:t>
            </a:r>
            <a:r>
              <a:rPr lang="zh-CN" altLang="en-US" sz="3200" b="1" dirty="0" smtClean="0">
                <a:solidFill>
                  <a:srgbClr val="002060"/>
                </a:solidFill>
                <a:latin typeface="Corbel" panose="020B0503020204020204" pitchFamily="34" charset="0"/>
                <a:ea typeface="微软雅黑" panose="020B0503020204020204" pitchFamily="34" charset="-122"/>
              </a:rPr>
              <a:t>真探求；保持謙卑。</a:t>
            </a:r>
            <a:endParaRPr lang="en-US" altLang="zh-CN" sz="32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29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44" y="0"/>
            <a:ext cx="4791481" cy="60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05" y="2328863"/>
            <a:ext cx="5620428" cy="3540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4" y="128586"/>
            <a:ext cx="6082474" cy="4057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35326" y="557213"/>
            <a:ext cx="3786186" cy="1143000"/>
          </a:xfrm>
        </p:spPr>
        <p:txBody>
          <a:bodyPr vert="horz" anchor="ctr">
            <a:normAutofit/>
          </a:bodyPr>
          <a:lstStyle/>
          <a:p>
            <a:pPr algn="ctr"/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神的護理</a:t>
            </a:r>
            <a:endParaRPr lang="en-US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4087" y="4510088"/>
            <a:ext cx="45423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Corbel" panose="020B0503020204020204" pitchFamily="34" charset="0"/>
                <a:ea typeface="微软雅黑" panose="020B0503020204020204" pitchFamily="34" charset="-122"/>
              </a:rPr>
              <a:t>Providence</a:t>
            </a:r>
            <a:endParaRPr lang="en-US" sz="5400" b="1" dirty="0">
              <a:solidFill>
                <a:srgbClr val="FF0000"/>
              </a:solidFill>
              <a:latin typeface="Corbel" panose="020B0503020204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48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神的護理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榮耀所發的光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輝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本體的真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像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常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用他權能的命令托住萬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(Heb.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1:3)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在萬有之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先，萬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有也靠他而立。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(Col.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1:17)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因為萬有都是本於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倚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靠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歸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於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願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榮耀歸給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到永遠。阿們。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(Rom.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11:36)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42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6413" cy="3719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21" y="1828800"/>
            <a:ext cx="6453579" cy="42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9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神的護理 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自然界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火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與冰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雹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雪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和霧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氣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就他命的狂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風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都當讚美耶和華。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(Ps.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148:8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對雪</a:t>
            </a:r>
            <a:r>
              <a:rPr lang="zh-TW" altLang="en-US" sz="3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降在地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對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大雨和暴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雨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是這樣說。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約伯記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37:6)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耶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和華在天上、在地下、在海中、在一切的深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處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都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隨自己的意旨而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使雲霧從地極上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騰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電隨雨而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閃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府庫中帶出風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來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(Ps.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135:6-7)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23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神的護理 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動物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那裡有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海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大又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廣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中有無數的動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小活物都有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。那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裡有船行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走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你所造的鱷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魚游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泳在其中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這</a:t>
            </a:r>
            <a:r>
              <a:rPr lang="zh-TW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都仰望你按時給他食物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給他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們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們便拾起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來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張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們飽得美食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掩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面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們便驚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惶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收回他們的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氣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們就死亡歸於塵土。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(Ps.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104:25-29)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96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神的護理 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動物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們看那天上的飛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鳥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不種、也不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不積蓄在倉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裡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們的天父尚且養活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們不比飛鳥貴重得多麼。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(Matt.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6:26)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兩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個麻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雀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是賣一分銀子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麼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是你們的父不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許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個也不能掉在地上。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(Matt.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10:29)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99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神的護理 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隨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機事件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籤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放在懷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裡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事由耶和華。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(Prov.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16:33)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眾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人就禱告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主阿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知道萬人的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你從這兩個人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中指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明你所揀選的是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誰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叫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他得這使徒的位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這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位分猶大已經丟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往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自己的地方去了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於</a:t>
            </a:r>
            <a:r>
              <a:rPr lang="zh-TW" altLang="en-US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是眾人為他們搖</a:t>
            </a:r>
            <a:r>
              <a:rPr lang="zh-TW" altLang="en-US" sz="32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籤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出馬提亞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來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就和十一個使徒同列。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(Acts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1:24-26)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66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神的護理 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我們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的生活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們生活、動作、存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留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都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在乎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如你們作詩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的有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們也是他所生的。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(Acts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17:28)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是你們的頭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髮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也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都被數過了。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(Matt.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10:30)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們曉得萬事都互相效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力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叫愛神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的人得益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處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是按他旨意被召的人。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(Rom.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8:28)</a:t>
            </a:r>
          </a:p>
          <a:p>
            <a:pPr marL="0" indent="0">
              <a:lnSpc>
                <a:spcPct val="130000"/>
              </a:lnSpc>
              <a:buNone/>
            </a:pP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3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創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造與護理不可分割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他在萬有之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先，萬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有也靠他而立。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TW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Col. </a:t>
            </a:r>
            <a:r>
              <a:rPr lang="en-US" altLang="zh-TW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1:17)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因為萬有都是本於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倚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靠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歸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於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願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榮耀歸給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到永遠。阿們。 </a:t>
            </a:r>
            <a:r>
              <a:rPr lang="en-US" altLang="zh-TW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(Rom. </a:t>
            </a:r>
            <a:r>
              <a:rPr lang="en-US" altLang="zh-TW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11:36)</a:t>
            </a:r>
          </a:p>
        </p:txBody>
      </p:sp>
    </p:spTree>
    <p:extLst>
      <p:ext uri="{BB962C8B-B14F-4D97-AF65-F5344CB8AC3E}">
        <p14:creationId xmlns:p14="http://schemas.microsoft.com/office/powerpoint/2010/main" val="195000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神的護理 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歷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史的發展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但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以理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說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的名是應當稱頌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亙古直到永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遠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為智慧能力都屬乎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改變時候、日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廢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王、立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王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將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智慧賜與智慧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將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知識賜與聰明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(Dan.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2:20-21)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使邦國興旺而又毀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滅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使邦國開廣而又擄去。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(Job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12:23)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04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神的護理 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歷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史的發展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為國權是耶和華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是管理萬國的。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(Ps.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22:28)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照所安排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日期滿足的時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候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天上地上一切所有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都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在基督裡面同歸於一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。我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們也在他裡面得了基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業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這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原是那位隨己意行作萬事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照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著他旨意所預定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叫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他的榮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耀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從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我們這首先在基督裡有盼望的</a:t>
            </a:r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人可</a:t>
            </a:r>
            <a:r>
              <a:rPr lang="zh-TW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以得著稱讚。 </a:t>
            </a:r>
            <a:r>
              <a:rPr lang="en-US" altLang="zh-TW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(Eph. </a:t>
            </a:r>
            <a:r>
              <a:rPr lang="en-US" altLang="zh-TW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1:10-12)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95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避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免兩個極端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TW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不相信神的護理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認為我們可以認清每一件事的意義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3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國教會的例子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5" y="2015732"/>
            <a:ext cx="9938167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“我们对于神充满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了感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恩，作为历史的主，袍给了我们希特勒，也就是我们的领袖和拯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救者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，他把我们从艰辛的命运中释放出来。我们承认，包括我们的身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体和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灵魂，乃效忠并奉献给德国政府及它的元首，这样的效忠和职责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对于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我们身为福音派的基督徒而言，包含了顺服神命令之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最和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最圣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洁的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义。”（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1934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年德國教會宣言）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33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避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免兩個極端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TW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不相信神的護理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認為我們可以明白每一件事的緣由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神明顯的心意去判斷和回應！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26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神的護理給我們安慰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TW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沒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有一件事是偶然的！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歷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史的終點是確定的！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612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神的創造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TW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“無中生有”的創造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2" indent="0">
              <a:buNone/>
            </a:pPr>
            <a:endParaRPr lang="en-US" altLang="zh-TW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36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無中生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有的創造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亞伯拉罕所信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那叫死人復活使無變為有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的神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他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在主面前作我們世人的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父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經上所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記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TW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『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我已經立你作多國的父。</a:t>
            </a:r>
            <a:r>
              <a:rPr lang="en-US" altLang="zh-TW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』 (Rom. </a:t>
            </a:r>
            <a:r>
              <a:rPr lang="en-US" altLang="zh-TW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4:17)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48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無中生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有的創造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我們因著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知道諸世界是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藉神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話造成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這樣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看見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並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不是從</a:t>
            </a:r>
            <a:r>
              <a:rPr lang="zh-TW" altLang="en-US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顯然之物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造出來的。 </a:t>
            </a:r>
            <a:r>
              <a:rPr lang="en-US" altLang="zh-TW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(Heb. </a:t>
            </a:r>
            <a:r>
              <a:rPr lang="en-US" altLang="zh-TW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11:3)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52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無中生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有的創造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因為</a:t>
            </a:r>
            <a:r>
              <a:rPr lang="zh-TW" altLang="en-US" sz="3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萬有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都是靠他造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無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論是天上的、地上的、能看見的、不能看見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是有位的、主治的、執政的、掌權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概都是藉著他造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是為他造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TW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(Col. </a:t>
            </a:r>
            <a:r>
              <a:rPr lang="en-US" altLang="zh-TW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1:16)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01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無中生</a:t>
            </a:r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有的創造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015732"/>
            <a:ext cx="9520158" cy="40564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我們的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們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的神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是配得榮耀尊貴權柄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為你創造了萬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TW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並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且</a:t>
            </a:r>
            <a:r>
              <a:rPr lang="zh-TW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萬物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是因你的旨意被創造而</a:t>
            </a:r>
            <a:r>
              <a:rPr lang="zh-TW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有的</a:t>
            </a:r>
            <a:r>
              <a:rPr lang="zh-TW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r>
              <a:rPr lang="en-US" altLang="zh-TW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(Rev. </a:t>
            </a:r>
            <a:r>
              <a:rPr lang="en-US" altLang="zh-TW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4:11)</a:t>
            </a:r>
            <a:endParaRPr lang="en-US" altLang="zh-TW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25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6029</TotalTime>
  <Words>3408</Words>
  <Application>Microsoft Office PowerPoint</Application>
  <PresentationFormat>Widescreen</PresentationFormat>
  <Paragraphs>201</Paragraphs>
  <Slides>45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等线</vt:lpstr>
      <vt:lpstr>微软雅黑</vt:lpstr>
      <vt:lpstr>Arial</vt:lpstr>
      <vt:lpstr>Calibri</vt:lpstr>
      <vt:lpstr>Corbel</vt:lpstr>
      <vt:lpstr>Palatino Linotype</vt:lpstr>
      <vt:lpstr>Wingdings</vt:lpstr>
      <vt:lpstr>Gallery</vt:lpstr>
      <vt:lpstr>粵語主日學 基督教神學基礎</vt:lpstr>
      <vt:lpstr>認識神，讚美神</vt:lpstr>
      <vt:lpstr>創造和護理</vt:lpstr>
      <vt:lpstr>創造與護理不可分割</vt:lpstr>
      <vt:lpstr>神的創造</vt:lpstr>
      <vt:lpstr>無中生有的創造</vt:lpstr>
      <vt:lpstr>無中生有的創造</vt:lpstr>
      <vt:lpstr>無中生有的創造</vt:lpstr>
      <vt:lpstr>無中生有的創造</vt:lpstr>
      <vt:lpstr>神的創造</vt:lpstr>
      <vt:lpstr>神的創造</vt:lpstr>
      <vt:lpstr>神的創造是好的</vt:lpstr>
      <vt:lpstr>神的創造是好的</vt:lpstr>
      <vt:lpstr>神的創造是好的</vt:lpstr>
      <vt:lpstr>神的創造是好的</vt:lpstr>
      <vt:lpstr>神的創造</vt:lpstr>
      <vt:lpstr>聖子的創造</vt:lpstr>
      <vt:lpstr>聖子的創造</vt:lpstr>
      <vt:lpstr>聖靈的創造</vt:lpstr>
      <vt:lpstr>神的創造</vt:lpstr>
      <vt:lpstr>地球到底有幾多歲？</vt:lpstr>
      <vt:lpstr>地球被造于公元前4004年？</vt:lpstr>
      <vt:lpstr>家譜跨代現象</vt:lpstr>
      <vt:lpstr>家譜跨代現象</vt:lpstr>
      <vt:lpstr>地球被造于公元前4004年？</vt:lpstr>
      <vt:lpstr>創世記1章中的1天=24小時？</vt:lpstr>
      <vt:lpstr>支持1天=24小時</vt:lpstr>
      <vt:lpstr>支持1天=24小時</vt:lpstr>
      <vt:lpstr>支持1天=一段未知的時間</vt:lpstr>
      <vt:lpstr>地球到底幾多歲？</vt:lpstr>
      <vt:lpstr>PowerPoint Presentation</vt:lpstr>
      <vt:lpstr>神的護理</vt:lpstr>
      <vt:lpstr>神的護理</vt:lpstr>
      <vt:lpstr>PowerPoint Presentation</vt:lpstr>
      <vt:lpstr>神的護理 – 自然界</vt:lpstr>
      <vt:lpstr>神的護理 – 動物</vt:lpstr>
      <vt:lpstr>神的護理 – 動物</vt:lpstr>
      <vt:lpstr>神的護理 – 隨機事件</vt:lpstr>
      <vt:lpstr>神的護理 – 我們的生活</vt:lpstr>
      <vt:lpstr>神的護理 – 歷史的發展</vt:lpstr>
      <vt:lpstr>神的護理 – 歷史的發展</vt:lpstr>
      <vt:lpstr>避免兩個極端</vt:lpstr>
      <vt:lpstr>德國教會的例子</vt:lpstr>
      <vt:lpstr>避免兩個極端</vt:lpstr>
      <vt:lpstr>神的護理給我們安慰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CBCGL粵語主日學 神學基礎</dc:title>
  <dc:creator>Windows User</dc:creator>
  <cp:lastModifiedBy>Windows User</cp:lastModifiedBy>
  <cp:revision>477</cp:revision>
  <dcterms:created xsi:type="dcterms:W3CDTF">2020-01-28T22:21:00Z</dcterms:created>
  <dcterms:modified xsi:type="dcterms:W3CDTF">2020-02-23T12:49:24Z</dcterms:modified>
</cp:coreProperties>
</file>