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4" r:id="rId1"/>
  </p:sldMasterIdLst>
  <p:notesMasterIdLst>
    <p:notesMasterId r:id="rId26"/>
  </p:notesMasterIdLst>
  <p:sldIdLst>
    <p:sldId id="256" r:id="rId2"/>
    <p:sldId id="276" r:id="rId3"/>
    <p:sldId id="279" r:id="rId4"/>
    <p:sldId id="278" r:id="rId5"/>
    <p:sldId id="280" r:id="rId6"/>
    <p:sldId id="281" r:id="rId7"/>
    <p:sldId id="289" r:id="rId8"/>
    <p:sldId id="282" r:id="rId9"/>
    <p:sldId id="283" r:id="rId10"/>
    <p:sldId id="284" r:id="rId11"/>
    <p:sldId id="285" r:id="rId12"/>
    <p:sldId id="286" r:id="rId13"/>
    <p:sldId id="288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89964" autoAdjust="0"/>
  </p:normalViewPr>
  <p:slideViewPr>
    <p:cSldViewPr snapToGrid="0">
      <p:cViewPr varScale="1">
        <p:scale>
          <a:sx n="66" d="100"/>
          <a:sy n="66" d="100"/>
        </p:scale>
        <p:origin x="864" y="60"/>
      </p:cViewPr>
      <p:guideLst/>
    </p:cSldViewPr>
  </p:slideViewPr>
  <p:outlineViewPr>
    <p:cViewPr>
      <p:scale>
        <a:sx n="33" d="100"/>
        <a:sy n="33" d="100"/>
      </p:scale>
      <p:origin x="0" y="-28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96"/>
    </p:cViewPr>
  </p:sorter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71895-56CE-4734-8C07-6FDFEF92F071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D1712-1D7F-4701-A97E-A43116EF49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8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前幾次課都是在講神，好像在講別人。這一次是殺到埋身了！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021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166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43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一方面如此有限脆弱，另一方面卻有來自神的智慧和創造力</a:t>
            </a:r>
            <a:endParaRPr lang="en-US" altLang="zh-CN" dirty="0" smtClean="0"/>
          </a:p>
          <a:p>
            <a:r>
              <a:rPr lang="zh-CN" altLang="en-US" dirty="0" smtClean="0"/>
              <a:t>一方面與神相隔千里，另一方面卻有神賜的靈，我們可以與神溝通，並且有永恆的概念</a:t>
            </a:r>
            <a:endParaRPr lang="en-US" altLang="zh-CN" dirty="0" smtClean="0"/>
          </a:p>
          <a:p>
            <a:r>
              <a:rPr lang="zh-CN" altLang="en-US" dirty="0" smtClean="0"/>
              <a:t>這是兩個極端，但卻同時屬於人的本質，這是聖經的啟示。</a:t>
            </a:r>
            <a:endParaRPr lang="en-US" altLang="zh-CN" dirty="0" smtClean="0"/>
          </a:p>
          <a:p>
            <a:r>
              <a:rPr lang="zh-CN" altLang="en-US" dirty="0" smtClean="0"/>
              <a:t>在基督信仰裡面我們經常會遇到這樣兩級共存的現象。兩個相反的極端，但卻是同時存在，都是真實的。例如，神的超越與臨在，三位一體，基督的神人二性，等等。</a:t>
            </a:r>
            <a:endParaRPr lang="en-US" altLang="zh-CN" dirty="0" smtClean="0"/>
          </a:p>
          <a:p>
            <a:r>
              <a:rPr lang="zh-CN" altLang="en-US" dirty="0" smtClean="0"/>
              <a:t>面對這種情況我們不應該走中間，而是兩邊都完全擁抱接受，同時接受兩者並存的事實，這樣才能充分感受聖經給我們的張力，認識得更深刻。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850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37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23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551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奧古斯丁提出的“原罪”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66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4408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沒有一個人可以例外。</a:t>
            </a:r>
            <a:endParaRPr lang="en-US" altLang="zh-CN" dirty="0" smtClean="0"/>
          </a:p>
          <a:p>
            <a:r>
              <a:rPr lang="zh-CN" altLang="en-US" dirty="0" smtClean="0"/>
              <a:t>我們可能會不服，但是我們只需要看看自己的樣子，就知道這個是事實。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499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凡事提倡行律法的異端，很可能都有這個問題。</a:t>
            </a:r>
            <a:endParaRPr lang="en-US" altLang="zh-CN" dirty="0" smtClean="0"/>
          </a:p>
          <a:p>
            <a:r>
              <a:rPr lang="zh-CN" altLang="en-US" dirty="0" smtClean="0"/>
              <a:t>如果一個人的救贖觀有問題，很可能他對罪的觀念也有問題。</a:t>
            </a:r>
            <a:endParaRPr lang="en-US" altLang="zh-CN" dirty="0" smtClean="0"/>
          </a:p>
          <a:p>
            <a:r>
              <a:rPr lang="zh-CN" altLang="en-US" dirty="0" smtClean="0"/>
              <a:t>教義之間是相連的。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42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4784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868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8598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6969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回到開頭，我是誰的這個問題。現在這個才是一幅更完整的圖景。兩個極端的張力存在著。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26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感謝神，靠著我們的主耶穌基督就能脫離了！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207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人到底是什麼？不同宗教都有自己的答案。</a:t>
            </a:r>
            <a:endParaRPr lang="en-US" altLang="zh-CN" dirty="0" smtClean="0"/>
          </a:p>
          <a:p>
            <a:r>
              <a:rPr lang="zh-CN" altLang="en-US" dirty="0" smtClean="0"/>
              <a:t>更重要的問題是我是誰？關於我的問題。我們都在尋求一種意義，一種價值，我為了什麼而存在？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901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995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我們需要吃飯，喝水，呼吸才能生存，不能外部和內部的衝擊。另外，心裡上也很脆弱，身體很好，心里如果出問題，很受傷，也可能活不下去。</a:t>
            </a:r>
            <a:endParaRPr lang="en-US" altLang="zh-CN" dirty="0" smtClean="0"/>
          </a:p>
          <a:p>
            <a:r>
              <a:rPr lang="zh-CN" altLang="en-US" dirty="0" smtClean="0"/>
              <a:t>這些方面動物比我們還強。</a:t>
            </a:r>
            <a:endParaRPr lang="en-US" altLang="zh-CN" dirty="0" smtClean="0"/>
          </a:p>
          <a:p>
            <a:r>
              <a:rPr lang="zh-CN" altLang="en-US" dirty="0" smtClean="0"/>
              <a:t>另外，進化論說我們是從低等進化而來的，意思是我們還可以繼續進化，不斷變強，最後成為神一樣的存在。但聖經告訴我們，不會的，我們永遠是有限的受造物。</a:t>
            </a:r>
            <a:endParaRPr lang="en-US" altLang="zh-CN" dirty="0" smtClean="0"/>
          </a:p>
          <a:p>
            <a:r>
              <a:rPr lang="zh-CN" altLang="en-US" dirty="0" smtClean="0"/>
              <a:t>與神之間的距離，我們難以想象，例如儒家的天，道家的道，都是難以說清楚的，聖經中雅典人的“未識之神”也是一樣。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6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557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21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大猩猩不會坐一起討論三位一體，或者我是誰的問題</a:t>
            </a:r>
            <a:endParaRPr lang="en-US" altLang="zh-CN" dirty="0" smtClean="0"/>
          </a:p>
          <a:p>
            <a:r>
              <a:rPr lang="zh-CN" altLang="en-US" dirty="0" smtClean="0"/>
              <a:t>語言系統讓我們可以將知識記錄，後人可以不斷發展</a:t>
            </a:r>
            <a:endParaRPr lang="en-US" altLang="zh-CN" dirty="0" smtClean="0"/>
          </a:p>
          <a:p>
            <a:r>
              <a:rPr lang="zh-CN" altLang="en-US" dirty="0" smtClean="0"/>
              <a:t>創造力讓我們的科技不斷進步，有新的發明。</a:t>
            </a:r>
            <a:endParaRPr lang="en-US" altLang="zh-CN" dirty="0" smtClean="0"/>
          </a:p>
          <a:p>
            <a:r>
              <a:rPr lang="zh-CN" altLang="en-US" dirty="0" smtClean="0"/>
              <a:t>雀巢幾千年都一樣，但看看人的房子？！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123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孟子：生我所欲也，義亦我所欲也，二者不可兼得，捨生而取義者也</a:t>
            </a:r>
            <a:endParaRPr lang="en-US" altLang="zh-CN" dirty="0" smtClean="0"/>
          </a:p>
          <a:p>
            <a:r>
              <a:rPr lang="zh-CN" altLang="en-US" dirty="0" smtClean="0"/>
              <a:t>我們追求做對的事，即使與我們的生存不利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561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906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7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70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33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6204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01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776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36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515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43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3524603-E583-49BB-A6E2-39D1FBFFD075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28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24603-E583-49BB-A6E2-39D1FBFFD075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52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512618"/>
            <a:ext cx="8561747" cy="28311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粵語主日學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督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教神學基礎</a:t>
            </a:r>
            <a:endParaRPr 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L5 </a:t>
            </a:r>
            <a:r>
              <a:rPr 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– 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人論與罪論</a:t>
            </a:r>
            <a:endParaRPr 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799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我們像神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723854" cy="39993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靈性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層面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有“靈”的活人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與神溝通的可能性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追求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意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義和永恆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835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6325" y="473075"/>
            <a:ext cx="10096500" cy="51704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果我的存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只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像劃過夜空的流星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為什麼 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我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總夢想永恆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如果我的出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現   只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是一個意外的巧合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為什麼 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我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渴望被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愛</a:t>
            </a:r>
            <a:endParaRPr lang="en-US" altLang="zh-TW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小羊詩歌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TW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907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我是誰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2311569" y="2928937"/>
            <a:ext cx="7966412" cy="1200151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88239" y="2586040"/>
            <a:ext cx="923330" cy="28146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受造物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2137" y="2571750"/>
            <a:ext cx="923330" cy="28289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神形象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" y="1853754"/>
            <a:ext cx="11572875" cy="343262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-Right Arrow 5"/>
          <p:cNvSpPr/>
          <p:nvPr/>
        </p:nvSpPr>
        <p:spPr>
          <a:xfrm>
            <a:off x="3212127" y="2685097"/>
            <a:ext cx="6267153" cy="1200151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37519" y="2342200"/>
            <a:ext cx="923330" cy="28146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受造物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79280" y="2342200"/>
            <a:ext cx="923330" cy="28289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神形象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6720" y="2087879"/>
            <a:ext cx="11572875" cy="236220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637817" y="4812981"/>
            <a:ext cx="1415772" cy="1333504"/>
          </a:xfrm>
          <a:prstGeom prst="rect">
            <a:avLst/>
          </a:prstGeom>
          <a:noFill/>
        </p:spPr>
        <p:txBody>
          <a:bodyPr vert="eaVert" wrap="square" rtlCol="0" anchor="ctr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CN" altLang="en-US" sz="8000" b="1" dirty="0">
                <a:ln/>
                <a:solidFill>
                  <a:schemeClr val="accent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罪</a:t>
            </a:r>
            <a:endParaRPr lang="en-US" sz="8000" b="1" dirty="0">
              <a:ln/>
              <a:solidFill>
                <a:schemeClr val="accent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Left-Right Arrow 4"/>
          <p:cNvSpPr/>
          <p:nvPr/>
        </p:nvSpPr>
        <p:spPr>
          <a:xfrm rot="16200000">
            <a:off x="5123260" y="3483404"/>
            <a:ext cx="2179796" cy="8517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2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81481E-6 L -2.70833E-6 -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22222E-6 L -3.54167E-6 -0.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81481E-6 L -4.58333E-6 -0.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7037E-7 L 4.58333E-6 -0.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10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罪的定義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723854" cy="3999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Sin is any failure to conform to the </a:t>
            </a:r>
            <a:r>
              <a:rPr lang="en-US" altLang="zh-CN" sz="32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moral law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of God in </a:t>
            </a:r>
            <a:r>
              <a:rPr lang="en-US" altLang="zh-CN" sz="32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act, attitude, or nature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(</a:t>
            </a:r>
            <a:r>
              <a:rPr lang="en-US" altLang="zh-CN" sz="32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Grudem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 490)</a:t>
            </a:r>
          </a:p>
          <a:p>
            <a:pPr marL="0" indent="0">
              <a:buNone/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罪就是我們在</a:t>
            </a:r>
            <a:r>
              <a:rPr lang="zh-CN" altLang="en-US" sz="32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行為、態度和本性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上都沒法遵守神的</a:t>
            </a:r>
            <a:r>
              <a:rPr lang="zh-CN" altLang="en-US" sz="32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道德律法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678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罪的定義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723854" cy="3999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心比萬物都詭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詐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壞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到極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處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誰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能識透呢。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耶利米書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17:9)</a:t>
            </a:r>
            <a:endParaRPr lang="en-US" altLang="zh-TW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們從前也都在他們中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間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放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縱肉體的私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慾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隨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著肉體和心中所喜好的去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行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本為</a:t>
            </a:r>
            <a:r>
              <a:rPr lang="en-US" altLang="zh-TW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(by nature, 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生來都是</a:t>
            </a:r>
            <a:r>
              <a:rPr lang="en-US" altLang="zh-TW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怒之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子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別人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一樣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以弗所書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2:3)</a:t>
            </a:r>
          </a:p>
        </p:txBody>
      </p:sp>
    </p:spTree>
    <p:extLst>
      <p:ext uri="{BB962C8B-B14F-4D97-AF65-F5344CB8AC3E}">
        <p14:creationId xmlns:p14="http://schemas.microsoft.com/office/powerpoint/2010/main" val="4375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罪的來源與後果</a:t>
            </a:r>
            <a:r>
              <a:rPr lang="en-US" altLang="zh-CN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– 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原罪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723854" cy="39993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這就如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罪是從一人入了世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界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死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又是從罪來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於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是死就臨到眾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為眾人都犯了罪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。沒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有律法之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先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罪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已經在世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上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但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沒有律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罪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也不算罪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。然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而從亞當到摩西死就作了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連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那些不與亞當犯一樣罪過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也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在他的權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亞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當乃是那以後要來之人的預像。 </a:t>
            </a:r>
            <a:endParaRPr lang="en-US" altLang="zh-TW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如此說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來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一次的過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犯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眾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人都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被定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罪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en-US" altLang="zh-TW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羅馬書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5:12-14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61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罪的來源與後果</a:t>
            </a:r>
            <a:r>
              <a:rPr lang="en-US" altLang="zh-CN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– 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原罪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723854" cy="3999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我是在罪孽裡生的．在我母親懷胎的時候、就有了罪。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詩篇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51:5)</a:t>
            </a:r>
          </a:p>
          <a:p>
            <a:pPr marL="0" indent="0"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以凡有血氣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沒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有一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個因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行律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法能在神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面前稱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義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為律法本是叫人知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罪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為世人都犯了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罪，虧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缺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了神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的榮耀。 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羅馬書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3:20,23)</a:t>
            </a:r>
          </a:p>
        </p:txBody>
      </p:sp>
    </p:spTree>
    <p:extLst>
      <p:ext uri="{BB962C8B-B14F-4D97-AF65-F5344CB8AC3E}">
        <p14:creationId xmlns:p14="http://schemas.microsoft.com/office/powerpoint/2010/main" val="341880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罪的來源與後果</a:t>
            </a:r>
            <a:r>
              <a:rPr lang="en-US" altLang="zh-CN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– 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原罪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723854" cy="39993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我們從亞當繼承了罪性（生來有罪）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我們從亞當繼承了罪咎（被神定罪）</a:t>
            </a:r>
            <a:endParaRPr lang="en-US" altLang="zh-TW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23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兩種異端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723854" cy="39993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伯拉糾主義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36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Pelagianism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：否認罪性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半伯拉糾主義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(Semi-</a:t>
            </a:r>
            <a:r>
              <a:rPr lang="en-US" altLang="zh-CN" sz="36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pelagianism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承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認罪性，但否認由此而來的罪咎</a:t>
            </a:r>
            <a:endParaRPr lang="en-US" altLang="zh-TW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946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6325" y="473075"/>
            <a:ext cx="10096500" cy="5170488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幾乎我們所擁有的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切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智慧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，就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那真實與可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靠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智慧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包含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了兩個部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份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認識</a:t>
            </a:r>
            <a:r>
              <a:rPr lang="zh-CN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神和認識自己。</a:t>
            </a:r>
            <a:endParaRPr lang="en-US" altLang="zh-CN" sz="36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加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爾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基督教要義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TW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325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全然墮落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723854" cy="39993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因墮落在罪惡的狀態中，已經完全喪失一切的意志力，不再能實行任何與救恩伴隨之屬靈的良善。所以屬血氣的人既是與屬靈的良善完全相反，並且死在罪中，他就不可能靠自己的力量，自行歸正，也不能自行預備歸正。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r">
              <a:buNone/>
            </a:pP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(Westminster Confession of Faith, 9.3)</a:t>
            </a:r>
            <a:endParaRPr lang="en-US" altLang="zh-TW" sz="3200" dirty="0" smtClean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14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全然墮落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723854" cy="39993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們原曉得律法是屬乎靈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但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我是屬乎肉體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是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已經賣給罪了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。因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為我所作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自己不明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白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所願意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並不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作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；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所恨惡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倒去作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。若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我所作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是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我所不願意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我就應承律法是善的。既是這樣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就不是我作的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乃是住在我裡頭的罪作的。我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也知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道在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我裡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頭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就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是我肉體之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中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沒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有良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善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因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為立志為善由得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只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是行出來由不得我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endParaRPr lang="en-US" altLang="zh-TW" sz="3200" dirty="0" smtClean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87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全然墮落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853754"/>
            <a:ext cx="9849584" cy="430320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故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此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所願意的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善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反不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作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；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所不願意的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惡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倒去作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。若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我去作所不願意作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就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不是我作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乃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是住在我裡頭的罪作的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。我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覺得有個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律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就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是我願意為善的時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候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便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有惡與我同在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。因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為按著我裡面的意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思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是喜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歡神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律</a:t>
            </a:r>
            <a:r>
              <a:rPr lang="zh-CN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；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但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我覺得肢體中另有個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律和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我心中的律交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戰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把</a:t>
            </a:r>
            <a:r>
              <a:rPr lang="zh-TW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我擄去叫我附從那肢體中犯罪的律</a:t>
            </a:r>
            <a:r>
              <a:rPr lang="zh-TW" altLang="en-US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真是苦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阿</a:t>
            </a:r>
            <a:r>
              <a:rPr lang="zh-CN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！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誰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能救我脫離這取死的身體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呢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？</a:t>
            </a:r>
            <a:r>
              <a:rPr lang="en-US" altLang="zh-TW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CN" altLang="en-US" sz="3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羅馬書</a:t>
            </a:r>
            <a:r>
              <a:rPr lang="en-US" altLang="zh-TW" sz="32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7:14-24)</a:t>
            </a:r>
          </a:p>
        </p:txBody>
      </p:sp>
    </p:spTree>
    <p:extLst>
      <p:ext uri="{BB962C8B-B14F-4D97-AF65-F5344CB8AC3E}">
        <p14:creationId xmlns:p14="http://schemas.microsoft.com/office/powerpoint/2010/main" val="234319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-Right Arrow 5"/>
          <p:cNvSpPr/>
          <p:nvPr/>
        </p:nvSpPr>
        <p:spPr>
          <a:xfrm>
            <a:off x="3706177" y="834639"/>
            <a:ext cx="5013960" cy="837471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35153" y="559121"/>
            <a:ext cx="738664" cy="189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受造物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20137" y="503171"/>
            <a:ext cx="738664" cy="17573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神形象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Oval 8"/>
          <p:cNvSpPr/>
          <p:nvPr/>
        </p:nvSpPr>
        <p:spPr>
          <a:xfrm>
            <a:off x="1844040" y="304800"/>
            <a:ext cx="8686800" cy="19557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90511" y="5106917"/>
            <a:ext cx="4254817" cy="1107996"/>
          </a:xfrm>
          <a:prstGeom prst="rect">
            <a:avLst/>
          </a:prstGeom>
          <a:noFill/>
        </p:spPr>
        <p:txBody>
          <a:bodyPr vert="horz" wrap="square" rtlCol="0" anchor="ctr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CN" altLang="en-US" sz="6600" b="1" dirty="0">
                <a:ln/>
                <a:solidFill>
                  <a:schemeClr val="accent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全</a:t>
            </a:r>
            <a:r>
              <a:rPr lang="zh-CN" altLang="en-US" sz="6600" b="1" dirty="0" smtClean="0">
                <a:ln/>
                <a:solidFill>
                  <a:schemeClr val="accent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然墮落</a:t>
            </a:r>
            <a:endParaRPr lang="en-US" sz="6600" b="1" dirty="0">
              <a:ln/>
              <a:solidFill>
                <a:schemeClr val="accent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Left-Right Arrow 4"/>
          <p:cNvSpPr/>
          <p:nvPr/>
        </p:nvSpPr>
        <p:spPr>
          <a:xfrm rot="16200000">
            <a:off x="4843824" y="3015439"/>
            <a:ext cx="2738665" cy="122884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520439" y="4999196"/>
            <a:ext cx="5516881" cy="132343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-Right Arrow 5"/>
          <p:cNvSpPr/>
          <p:nvPr/>
        </p:nvSpPr>
        <p:spPr>
          <a:xfrm>
            <a:off x="1500005" y="928550"/>
            <a:ext cx="2912337" cy="638994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537" y="653032"/>
            <a:ext cx="677108" cy="14079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受造物</a:t>
            </a:r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2342" y="625057"/>
            <a:ext cx="677108" cy="14639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神形象</a:t>
            </a:r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Oval 8"/>
          <p:cNvSpPr/>
          <p:nvPr/>
        </p:nvSpPr>
        <p:spPr>
          <a:xfrm>
            <a:off x="348342" y="478971"/>
            <a:ext cx="5283200" cy="16100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00005" y="4664867"/>
            <a:ext cx="2980106" cy="923330"/>
          </a:xfrm>
          <a:prstGeom prst="rect">
            <a:avLst/>
          </a:prstGeom>
          <a:noFill/>
        </p:spPr>
        <p:txBody>
          <a:bodyPr vert="horz" wrap="square" rtlCol="0" anchor="ctr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CN" altLang="en-US" sz="5400" b="1" dirty="0">
                <a:ln/>
                <a:solidFill>
                  <a:schemeClr val="accent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全</a:t>
            </a:r>
            <a:r>
              <a:rPr lang="zh-CN" altLang="en-US" sz="5400" b="1" dirty="0" smtClean="0">
                <a:ln/>
                <a:solidFill>
                  <a:schemeClr val="accent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然墮落</a:t>
            </a:r>
            <a:endParaRPr lang="en-US" sz="5400" b="1" dirty="0">
              <a:ln/>
              <a:solidFill>
                <a:schemeClr val="accent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Left-Right Arrow 4"/>
          <p:cNvSpPr/>
          <p:nvPr/>
        </p:nvSpPr>
        <p:spPr>
          <a:xfrm rot="16200000">
            <a:off x="1727867" y="2864435"/>
            <a:ext cx="2456612" cy="90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351752" y="4545617"/>
            <a:ext cx="3318708" cy="116114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6200000">
            <a:off x="7453625" y="2822491"/>
            <a:ext cx="5558971" cy="5235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671339" y="2264231"/>
            <a:ext cx="3008504" cy="47897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17714" y="116114"/>
            <a:ext cx="5529943" cy="5863772"/>
          </a:xfrm>
          <a:prstGeom prst="rect">
            <a:avLst/>
          </a:prstGeom>
          <a:noFill/>
          <a:ln w="5715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544111" y="116114"/>
            <a:ext cx="3285032" cy="5863772"/>
          </a:xfrm>
          <a:prstGeom prst="rect">
            <a:avLst/>
          </a:prstGeom>
          <a:noFill/>
          <a:ln w="5715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4" name="Left-Right Arrow 13"/>
          <p:cNvSpPr/>
          <p:nvPr/>
        </p:nvSpPr>
        <p:spPr>
          <a:xfrm>
            <a:off x="5863771" y="2764788"/>
            <a:ext cx="2569029" cy="638994"/>
          </a:xfrm>
          <a:prstGeom prst="leftRightArrow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8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10" grpId="0"/>
      <p:bldP spid="5" grpId="0" animBg="1"/>
      <p:bldP spid="11" grpId="0" animBg="1"/>
      <p:bldP spid="12" grpId="0" animBg="1"/>
      <p:bldP spid="4" grpId="0" animBg="1"/>
      <p:bldP spid="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人是什麼？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3"/>
            <a:ext cx="9944100" cy="397073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zh-CN" altLang="en-US" sz="5400" b="1" dirty="0" smtClean="0">
                <a:ln w="12700">
                  <a:solidFill>
                    <a:srgbClr val="FF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  <a:reflection blurRad="6350" stA="50000" endA="300" endPos="50000" dist="29997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我是誰？</a:t>
            </a:r>
            <a:endParaRPr lang="en-US" altLang="zh-CN" sz="5400" b="1" dirty="0" smtClean="0">
              <a:ln w="12700">
                <a:solidFill>
                  <a:srgbClr val="FF0000"/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  <a:reflection blurRad="6350" stA="50000" endA="300" endPos="50000" dist="29997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lnSpc>
                <a:spcPct val="130000"/>
              </a:lnSpc>
              <a:buNone/>
            </a:pPr>
            <a:r>
              <a:rPr lang="en-US" altLang="zh-TW" sz="5400" b="1" dirty="0" smtClean="0">
                <a:ln w="12700">
                  <a:solidFill>
                    <a:srgbClr val="FF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  <a:reflection blurRad="6350" stA="50000" endA="300" endPos="50000" dist="29997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Who am I?</a:t>
            </a:r>
            <a:endParaRPr lang="en-US" altLang="zh-TW" sz="5400" b="1" dirty="0" smtClean="0">
              <a:ln w="12700">
                <a:solidFill>
                  <a:srgbClr val="FF0000"/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  <a:reflection blurRad="6350" stA="50000" endA="300" endPos="50000" dist="29997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525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照著神的形象被造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723854" cy="3999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神說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們要照著我們的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像</a:t>
            </a:r>
            <a:r>
              <a:rPr lang="en-US" altLang="zh-TW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(image)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按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著我們的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樣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式</a:t>
            </a:r>
            <a:r>
              <a:rPr lang="en-US" altLang="zh-TW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(likeness)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造人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他們管理海裡的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魚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空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中的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鳥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地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上的牲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畜和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地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並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地上所爬的一切昆蟲。</a:t>
            </a:r>
          </a:p>
          <a:p>
            <a:pPr marL="0" indent="0"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就照著自己的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像</a:t>
            </a:r>
            <a:r>
              <a:rPr lang="en-US" altLang="zh-TW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(image)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造人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乃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是照著他的形像造男造女。 </a:t>
            </a:r>
            <a:r>
              <a:rPr lang="en-US" altLang="zh-TW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(Gen.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1:26-27)</a:t>
            </a:r>
            <a:endParaRPr lang="en-US" altLang="zh-TW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1368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照著神的形象被造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723854" cy="39993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我們是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被造的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(creature)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altLang="zh-TW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有限和脆弱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altLang="zh-TW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與神之間有不可測的距離</a:t>
            </a:r>
            <a:endParaRPr lang="en-US" altLang="zh-TW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78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照著神的形象被造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723854" cy="39993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我們是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被造的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(creature)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我們有神的形象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像神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(We are like God!)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代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表神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(We represent God!)</a:t>
            </a:r>
          </a:p>
        </p:txBody>
      </p:sp>
    </p:spTree>
    <p:extLst>
      <p:ext uri="{BB962C8B-B14F-4D97-AF65-F5344CB8AC3E}">
        <p14:creationId xmlns:p14="http://schemas.microsoft.com/office/powerpoint/2010/main" val="303304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我們代表神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723854" cy="3999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神說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們要照著我們的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像</a:t>
            </a:r>
            <a:r>
              <a:rPr lang="en-US" altLang="zh-TW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(image/idol)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按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著我們的樣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式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(likeness)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造人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他們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海裡的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魚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空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中的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鳥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地上的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牲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畜和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地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並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地上所爬的一切昆蟲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TW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(Gen.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1:26)</a:t>
            </a:r>
          </a:p>
          <a:p>
            <a:pPr marL="0" indent="0"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耶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華神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將那人安置在伊甸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園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耕種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看守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保護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保守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  <a:r>
              <a:rPr lang="en-US" altLang="zh-TW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(Gen.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2:15)</a:t>
            </a:r>
          </a:p>
          <a:p>
            <a:pPr marL="0" indent="0">
              <a:buNone/>
            </a:pPr>
            <a:endParaRPr lang="zh-TW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14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我們像神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723854" cy="39993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頭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腦層面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邏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輯、抽象思維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複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雜的語言系統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altLang="zh-TW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創造力</a:t>
            </a:r>
            <a:endParaRPr lang="en-US" altLang="zh-TW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40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我們像神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723854" cy="39993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道德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層面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與生俱來的是非觀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356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7032</TotalTime>
  <Words>2326</Words>
  <Application>Microsoft Office PowerPoint</Application>
  <PresentationFormat>Widescreen</PresentationFormat>
  <Paragraphs>129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等线</vt:lpstr>
      <vt:lpstr>微软雅黑</vt:lpstr>
      <vt:lpstr>Arial</vt:lpstr>
      <vt:lpstr>Calibri</vt:lpstr>
      <vt:lpstr>Palatino Linotype</vt:lpstr>
      <vt:lpstr>Wingdings</vt:lpstr>
      <vt:lpstr>Gallery</vt:lpstr>
      <vt:lpstr>粵語主日學 基督教神學基礎</vt:lpstr>
      <vt:lpstr>PowerPoint Presentation</vt:lpstr>
      <vt:lpstr>人是什麼？</vt:lpstr>
      <vt:lpstr>照著神的形象被造</vt:lpstr>
      <vt:lpstr>照著神的形象被造</vt:lpstr>
      <vt:lpstr>照著神的形象被造</vt:lpstr>
      <vt:lpstr>我們代表神</vt:lpstr>
      <vt:lpstr>我們像神</vt:lpstr>
      <vt:lpstr>我們像神</vt:lpstr>
      <vt:lpstr>我們像神</vt:lpstr>
      <vt:lpstr>PowerPoint Presentation</vt:lpstr>
      <vt:lpstr>我是誰</vt:lpstr>
      <vt:lpstr>PowerPoint Presentation</vt:lpstr>
      <vt:lpstr>罪的定義</vt:lpstr>
      <vt:lpstr>罪的定義</vt:lpstr>
      <vt:lpstr>罪的來源與後果 – 原罪</vt:lpstr>
      <vt:lpstr>罪的來源與後果 – 原罪</vt:lpstr>
      <vt:lpstr>罪的來源與後果 – 原罪</vt:lpstr>
      <vt:lpstr>兩種異端</vt:lpstr>
      <vt:lpstr>全然墮落</vt:lpstr>
      <vt:lpstr>全然墮落</vt:lpstr>
      <vt:lpstr>全然墮落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CBCGL粵語主日學 神學基礎</dc:title>
  <dc:creator>Windows User</dc:creator>
  <cp:lastModifiedBy>Tao Zhang</cp:lastModifiedBy>
  <cp:revision>576</cp:revision>
  <dcterms:created xsi:type="dcterms:W3CDTF">2020-01-28T22:21:00Z</dcterms:created>
  <dcterms:modified xsi:type="dcterms:W3CDTF">2020-03-08T06:39:17Z</dcterms:modified>
</cp:coreProperties>
</file>